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57" r:id="rId4"/>
    <p:sldId id="258" r:id="rId5"/>
    <p:sldId id="259" r:id="rId6"/>
    <p:sldId id="263" r:id="rId7"/>
    <p:sldId id="260" r:id="rId8"/>
    <p:sldId id="261" r:id="rId9"/>
    <p:sldId id="262" r:id="rId10"/>
    <p:sldId id="267" r:id="rId11"/>
    <p:sldId id="264" r:id="rId12"/>
    <p:sldId id="265" r:id="rId13"/>
    <p:sldId id="266" r:id="rId14"/>
    <p:sldId id="301" r:id="rId15"/>
    <p:sldId id="268" r:id="rId16"/>
    <p:sldId id="269" r:id="rId17"/>
    <p:sldId id="270" r:id="rId18"/>
    <p:sldId id="271" r:id="rId19"/>
    <p:sldId id="272" r:id="rId20"/>
    <p:sldId id="273" r:id="rId21"/>
    <p:sldId id="275" r:id="rId22"/>
    <p:sldId id="276" r:id="rId23"/>
    <p:sldId id="278" r:id="rId24"/>
    <p:sldId id="277" r:id="rId25"/>
    <p:sldId id="279" r:id="rId26"/>
    <p:sldId id="281" r:id="rId27"/>
    <p:sldId id="282" r:id="rId28"/>
    <p:sldId id="283" r:id="rId29"/>
    <p:sldId id="284" r:id="rId30"/>
    <p:sldId id="286" r:id="rId31"/>
    <p:sldId id="287" r:id="rId32"/>
    <p:sldId id="288" r:id="rId33"/>
    <p:sldId id="289" r:id="rId34"/>
    <p:sldId id="290" r:id="rId35"/>
    <p:sldId id="295" r:id="rId36"/>
    <p:sldId id="291" r:id="rId37"/>
    <p:sldId id="292" r:id="rId38"/>
    <p:sldId id="293" r:id="rId39"/>
    <p:sldId id="294" r:id="rId40"/>
    <p:sldId id="296" r:id="rId41"/>
    <p:sldId id="297" r:id="rId42"/>
    <p:sldId id="298" r:id="rId43"/>
    <p:sldId id="299" r:id="rId44"/>
    <p:sldId id="300" r:id="rId45"/>
    <p:sldId id="302" r:id="rId46"/>
    <p:sldId id="303" r:id="rId4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9AF"/>
    <a:srgbClr val="FFD5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2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fr-FR"/>
              <a:t>Modifiez le style du titre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19/12/2023</a:t>
            </a:fld>
            <a:endParaRPr lang="fr-BE"/>
          </a:p>
        </p:txBody>
      </p:sp>
      <p:sp>
        <p:nvSpPr>
          <p:cNvPr id="5" name="Footer Placeholder 4"/>
          <p:cNvSpPr>
            <a:spLocks noGrp="1"/>
          </p:cNvSpPr>
          <p:nvPr>
            <p:ph type="ftr" sz="quarter" idx="11"/>
          </p:nvPr>
        </p:nvSpPr>
        <p:spPr/>
        <p:txBody>
          <a:bodyPr/>
          <a:lstStyle/>
          <a:p>
            <a:endParaRPr lang="fr-BE"/>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19/12/2023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19/12/2023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19/12/2023</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fr-FR"/>
              <a:t>Modifiez le style du titre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7" name="Date Placeholder 6"/>
          <p:cNvSpPr>
            <a:spLocks noGrp="1"/>
          </p:cNvSpPr>
          <p:nvPr>
            <p:ph type="dt" sz="half" idx="10"/>
          </p:nvPr>
        </p:nvSpPr>
        <p:spPr/>
        <p:txBody>
          <a:bodyPr/>
          <a:lstStyle/>
          <a:p>
            <a:fld id="{AA309A6D-C09C-4548-B29A-6CF363A7E532}" type="datetimeFigureOut">
              <a:rPr lang="fr-FR" smtClean="0"/>
              <a:t>19/12/2023</a:t>
            </a:fld>
            <a:endParaRPr lang="fr-BE"/>
          </a:p>
        </p:txBody>
      </p:sp>
      <p:sp>
        <p:nvSpPr>
          <p:cNvPr id="8" name="Slide Number Placeholder 7"/>
          <p:cNvSpPr>
            <a:spLocks noGrp="1"/>
          </p:cNvSpPr>
          <p:nvPr>
            <p:ph type="sldNum" sz="quarter" idx="11"/>
          </p:nvPr>
        </p:nvSpPr>
        <p:spPr/>
        <p:txBody>
          <a:bodyPr/>
          <a:lstStyle/>
          <a:p>
            <a:fld id="{CF4668DC-857F-487D-BFFA-8C0CA5037977}" type="slidenum">
              <a:rPr lang="fr-BE" smtClean="0"/>
              <a:t>‹N°›</a:t>
            </a:fld>
            <a:endParaRPr lang="fr-BE"/>
          </a:p>
        </p:txBody>
      </p:sp>
      <p:sp>
        <p:nvSpPr>
          <p:cNvPr id="9" name="Footer Placeholder 8"/>
          <p:cNvSpPr>
            <a:spLocks noGrp="1"/>
          </p:cNvSpPr>
          <p:nvPr>
            <p:ph type="ftr" sz="quarter" idx="12"/>
          </p:nvPr>
        </p:nvSpPr>
        <p:spPr/>
        <p:txBody>
          <a:bodyPr/>
          <a:lstStyle/>
          <a:p>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t>19/12/2023</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fr-FR"/>
              <a:t>Modifiez les styles du texte du masque</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t>19/12/2023</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AA309A6D-C09C-4548-B29A-6CF363A7E532}" type="datetimeFigureOut">
              <a:rPr lang="fr-FR" smtClean="0"/>
              <a:t>19/12/2023</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t>19/12/2023</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19/12/2023</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
        <p:nvSpPr>
          <p:cNvPr id="8" name="Title 7"/>
          <p:cNvSpPr>
            <a:spLocks noGrp="1"/>
          </p:cNvSpPr>
          <p:nvPr>
            <p:ph type="title"/>
          </p:nvPr>
        </p:nvSpPr>
        <p:spPr/>
        <p:txBody>
          <a:bodyPr/>
          <a:lstStyle/>
          <a:p>
            <a:r>
              <a:rPr lang="fr-FR"/>
              <a:t>Modifiez le style du titre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19/12/2023</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CF4668DC-857F-487D-BFFA-8C0CA5037977}" type="slidenum">
              <a:rPr lang="fr-BE" smtClean="0"/>
              <a:t>‹N°›</a:t>
            </a:fld>
            <a:endParaRPr lang="fr-BE"/>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fr-FR"/>
              <a:t>Modifiez le style du titre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7000">
              <a:srgbClr val="FFD9AF"/>
            </a:gs>
            <a:gs pos="87000">
              <a:srgbClr val="FFE2C8"/>
            </a:gs>
            <a:gs pos="74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AA309A6D-C09C-4548-B29A-6CF363A7E532}" type="datetimeFigureOut">
              <a:rPr lang="fr-FR" smtClean="0"/>
              <a:t>19/12/2023</a:t>
            </a:fld>
            <a:endParaRPr lang="fr-BE"/>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fr-BE"/>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CF4668DC-857F-487D-BFFA-8C0CA5037977}" type="slidenum">
              <a:rPr lang="fr-BE" smtClean="0"/>
              <a:t>‹N°›</a:t>
            </a:fld>
            <a:endParaRPr lang="fr-BE"/>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260648"/>
            <a:ext cx="7772400" cy="1368151"/>
          </a:xfrm>
        </p:spPr>
        <p:txBody>
          <a:bodyPr>
            <a:normAutofit/>
          </a:bodyPr>
          <a:lstStyle/>
          <a:p>
            <a:pPr algn="r" rtl="1"/>
            <a:r>
              <a:rPr lang="ar-TN" sz="2000" b="1" dirty="0">
                <a:latin typeface="Andalus" panose="02020603050405020304" pitchFamily="18" charset="-78"/>
                <a:cs typeface="Andalus" panose="02020603050405020304" pitchFamily="18" charset="-78"/>
              </a:rPr>
              <a:t>وزارة التعليم العالي والبحث العلمي</a:t>
            </a:r>
            <a:br>
              <a:rPr lang="ar-TN" sz="2000" b="1" dirty="0">
                <a:latin typeface="Andalus" panose="02020603050405020304" pitchFamily="18" charset="-78"/>
                <a:cs typeface="Andalus" panose="02020603050405020304" pitchFamily="18" charset="-78"/>
              </a:rPr>
            </a:br>
            <a:r>
              <a:rPr lang="ar-TN" sz="2000" b="1" dirty="0">
                <a:latin typeface="Andalus" panose="02020603050405020304" pitchFamily="18" charset="-78"/>
                <a:cs typeface="Andalus" panose="02020603050405020304" pitchFamily="18" charset="-78"/>
              </a:rPr>
              <a:t>ديوان الخدمات الجامعية للوسط</a:t>
            </a:r>
            <a:endParaRPr lang="fr-FR" sz="2000" b="1" dirty="0">
              <a:latin typeface="Andalus" panose="02020603050405020304" pitchFamily="18" charset="-78"/>
              <a:cs typeface="Andalus" panose="02020603050405020304" pitchFamily="18" charset="-78"/>
            </a:endParaRPr>
          </a:p>
        </p:txBody>
      </p:sp>
      <p:sp>
        <p:nvSpPr>
          <p:cNvPr id="3" name="Sous-titre 2"/>
          <p:cNvSpPr>
            <a:spLocks noGrp="1"/>
          </p:cNvSpPr>
          <p:nvPr>
            <p:ph type="subTitle" idx="1"/>
          </p:nvPr>
        </p:nvSpPr>
        <p:spPr>
          <a:xfrm>
            <a:off x="755576" y="4437112"/>
            <a:ext cx="7912968" cy="2040632"/>
          </a:xfrm>
        </p:spPr>
        <p:txBody>
          <a:bodyPr>
            <a:normAutofit fontScale="85000" lnSpcReduction="20000"/>
          </a:bodyPr>
          <a:lstStyle/>
          <a:p>
            <a:pPr algn="r" rtl="1"/>
            <a:endParaRPr lang="ar-TN" sz="2000" b="1" dirty="0"/>
          </a:p>
          <a:p>
            <a:pPr algn="r" rtl="1">
              <a:lnSpc>
                <a:spcPct val="170000"/>
              </a:lnSpc>
            </a:pPr>
            <a:r>
              <a:rPr lang="ar-TN" sz="2000" b="1" dirty="0">
                <a:solidFill>
                  <a:srgbClr val="002060"/>
                </a:solidFill>
                <a:cs typeface="AF_Jeddah" pitchFamily="2" charset="-78"/>
              </a:rPr>
              <a:t>تقديم: عبدالقادر </a:t>
            </a:r>
            <a:r>
              <a:rPr lang="ar-TN" sz="2000" b="1" dirty="0" err="1">
                <a:solidFill>
                  <a:srgbClr val="002060"/>
                </a:solidFill>
                <a:cs typeface="AF_Jeddah" pitchFamily="2" charset="-78"/>
              </a:rPr>
              <a:t>غرسلي</a:t>
            </a:r>
            <a:endParaRPr lang="ar-TN" sz="2000" b="1" dirty="0">
              <a:solidFill>
                <a:srgbClr val="002060"/>
              </a:solidFill>
              <a:cs typeface="AF_Jeddah" pitchFamily="2" charset="-78"/>
            </a:endParaRPr>
          </a:p>
          <a:p>
            <a:pPr algn="r" rtl="1">
              <a:lnSpc>
                <a:spcPct val="170000"/>
              </a:lnSpc>
            </a:pPr>
            <a:r>
              <a:rPr lang="ar-TN" sz="2000" b="1" dirty="0">
                <a:solidFill>
                  <a:srgbClr val="002060"/>
                </a:solidFill>
                <a:cs typeface="AF_Jeddah" pitchFamily="2" charset="-78"/>
              </a:rPr>
              <a:t>متصرف عام للتعليم العالي والبحث العلمي</a:t>
            </a:r>
          </a:p>
          <a:p>
            <a:pPr algn="r" rtl="1"/>
            <a:endParaRPr lang="ar-TN" sz="2000" b="1" dirty="0"/>
          </a:p>
          <a:p>
            <a:pPr algn="r" rtl="1"/>
            <a:r>
              <a:rPr lang="ar-TN" sz="2000" b="1" dirty="0">
                <a:solidFill>
                  <a:srgbClr val="002060"/>
                </a:solidFill>
                <a:cs typeface="AF_Jeddah" pitchFamily="2" charset="-78"/>
              </a:rPr>
              <a:t>							أكتوبر 2023</a:t>
            </a:r>
            <a:endParaRPr lang="fr-FR" sz="2000" b="1" dirty="0">
              <a:solidFill>
                <a:srgbClr val="002060"/>
              </a:solidFill>
              <a:cs typeface="AF_Jeddah" pitchFamily="2" charset="-78"/>
            </a:endParaRPr>
          </a:p>
        </p:txBody>
      </p:sp>
      <p:sp>
        <p:nvSpPr>
          <p:cNvPr id="4" name="Titre 1"/>
          <p:cNvSpPr txBox="1">
            <a:spLocks/>
          </p:cNvSpPr>
          <p:nvPr/>
        </p:nvSpPr>
        <p:spPr>
          <a:xfrm>
            <a:off x="755576" y="2425895"/>
            <a:ext cx="7772400" cy="13681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200000"/>
              </a:lnSpc>
            </a:pPr>
            <a:r>
              <a:rPr lang="ar-TN" sz="3600" b="1" dirty="0">
                <a:cs typeface="AF_Jeddah" pitchFamily="2" charset="-78"/>
              </a:rPr>
              <a:t>حقوق وواجبات العون العمومي</a:t>
            </a:r>
            <a:br>
              <a:rPr lang="ar-TN" sz="3600" b="1" dirty="0">
                <a:cs typeface="AF_Jeddah" pitchFamily="2" charset="-78"/>
              </a:rPr>
            </a:br>
            <a:r>
              <a:rPr lang="ar-TN" sz="3600" b="1" dirty="0">
                <a:cs typeface="AF_Jeddah" pitchFamily="2" charset="-78"/>
              </a:rPr>
              <a:t>مهارات الحارس</a:t>
            </a:r>
            <a:endParaRPr lang="fr-FR" sz="3600" b="1" dirty="0">
              <a:cs typeface="AF_Jeddah" pitchFamily="2" charset="-7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476672"/>
            <a:ext cx="942975"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309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SA" b="1" dirty="0">
                <a:solidFill>
                  <a:srgbClr val="002060"/>
                </a:solidFill>
              </a:rPr>
              <a:t>واجب كتمان السرّ المهني</a:t>
            </a:r>
            <a:r>
              <a:rPr lang="ar-SA"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normAutofit/>
          </a:bodyPr>
          <a:lstStyle/>
          <a:p>
            <a:pPr algn="r" rtl="1">
              <a:lnSpc>
                <a:spcPct val="200000"/>
              </a:lnSpc>
            </a:pPr>
            <a:r>
              <a:rPr lang="ar-TN" dirty="0"/>
              <a:t>- </a:t>
            </a:r>
            <a:r>
              <a:rPr lang="ar-SA" dirty="0"/>
              <a:t>الفصل 253 </a:t>
            </a:r>
            <a:r>
              <a:rPr lang="ar-SA" dirty="0" err="1"/>
              <a:t>م.ج</a:t>
            </a:r>
            <a:r>
              <a:rPr lang="ar-SA" dirty="0"/>
              <a:t> "الإنسان الذي يذيع مضمون مكتوب أو تلغراف أو غير ذلك من المكاتيب التي لغيره بدون رخصة من صاحبها يعاقب بالسجن لمدّة 3 أشهر"</a:t>
            </a:r>
            <a:endParaRPr lang="fr-FR" dirty="0">
              <a:latin typeface="Arial" pitchFamily="34" charset="0"/>
              <a:cs typeface="Arial" pitchFamily="34" charset="0"/>
            </a:endParaRPr>
          </a:p>
          <a:p>
            <a:pPr lvl="0" algn="r" rtl="1">
              <a:buFont typeface="Wingdings" panose="05000000000000000000" pitchFamily="2" charset="2"/>
              <a:buChar char="§"/>
            </a:pPr>
            <a:endParaRPr lang="ar-TN" dirty="0"/>
          </a:p>
          <a:p>
            <a:pPr lvl="0" algn="r" rtl="1">
              <a:buFont typeface="Wingdings" panose="05000000000000000000" pitchFamily="2" charset="2"/>
              <a:buChar char="§"/>
            </a:pPr>
            <a:r>
              <a:rPr lang="ar-SA" dirty="0" err="1">
                <a:solidFill>
                  <a:srgbClr val="FF0000"/>
                </a:solidFill>
              </a:rPr>
              <a:t>الإستثناء</a:t>
            </a:r>
            <a:r>
              <a:rPr lang="ar-SA" dirty="0">
                <a:solidFill>
                  <a:srgbClr val="FF0000"/>
                </a:solidFill>
              </a:rPr>
              <a:t> :</a:t>
            </a:r>
            <a:endParaRPr lang="fr-FR" dirty="0">
              <a:solidFill>
                <a:srgbClr val="FF0000"/>
              </a:solidFill>
            </a:endParaRPr>
          </a:p>
          <a:p>
            <a:pPr algn="r" rtl="1"/>
            <a:r>
              <a:rPr lang="ar-TN" dirty="0"/>
              <a:t>- </a:t>
            </a:r>
            <a:r>
              <a:rPr lang="ar-SA" dirty="0"/>
              <a:t>الإبلاغ عن جرائم</a:t>
            </a:r>
            <a:endParaRPr lang="ar-TN" dirty="0"/>
          </a:p>
          <a:p>
            <a:pPr algn="r" rtl="1"/>
            <a:r>
              <a:rPr lang="ar-TN" dirty="0"/>
              <a:t>- </a:t>
            </a:r>
            <a:r>
              <a:rPr lang="ar-SA" dirty="0"/>
              <a:t>عند تقديم شهادة لدى المحاكم </a:t>
            </a:r>
            <a:endParaRPr lang="ar-TN" dirty="0"/>
          </a:p>
          <a:p>
            <a:pPr algn="r" rtl="1"/>
            <a:r>
              <a:rPr lang="ar-TN" dirty="0"/>
              <a:t>-------  </a:t>
            </a:r>
            <a:r>
              <a:rPr lang="ar-SA" dirty="0"/>
              <a:t>في كلّ الحالات إفشاء السرّ لا يجب أن يكون على حساب الأسرار المتعلقة بالأمن الوطني.</a:t>
            </a:r>
            <a:endParaRPr lang="fr-FR" dirty="0"/>
          </a:p>
        </p:txBody>
      </p:sp>
    </p:spTree>
    <p:extLst>
      <p:ext uri="{BB962C8B-B14F-4D97-AF65-F5344CB8AC3E}">
        <p14:creationId xmlns:p14="http://schemas.microsoft.com/office/powerpoint/2010/main" val="1443001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rtl="1"/>
            <a:r>
              <a:rPr lang="ar-SA" b="1" dirty="0">
                <a:solidFill>
                  <a:srgbClr val="002060"/>
                </a:solidFill>
              </a:rPr>
              <a:t>واجب </a:t>
            </a:r>
            <a:r>
              <a:rPr lang="ar-SA" b="1" dirty="0" err="1">
                <a:solidFill>
                  <a:srgbClr val="002060"/>
                </a:solidFill>
              </a:rPr>
              <a:t>الإمتثال</a:t>
            </a:r>
            <a:r>
              <a:rPr lang="ar-SA" b="1" dirty="0">
                <a:solidFill>
                  <a:srgbClr val="002060"/>
                </a:solidFill>
              </a:rPr>
              <a:t> لتعليمات الرؤساء الإداريين</a:t>
            </a:r>
            <a:endParaRPr lang="fr-FR" dirty="0">
              <a:solidFill>
                <a:srgbClr val="002060"/>
              </a:solidFill>
            </a:endParaRPr>
          </a:p>
        </p:txBody>
      </p:sp>
      <p:sp>
        <p:nvSpPr>
          <p:cNvPr id="3" name="Espace réservé du contenu 2"/>
          <p:cNvSpPr>
            <a:spLocks noGrp="1"/>
          </p:cNvSpPr>
          <p:nvPr>
            <p:ph idx="1"/>
          </p:nvPr>
        </p:nvSpPr>
        <p:spPr/>
        <p:txBody>
          <a:bodyPr>
            <a:normAutofit/>
          </a:bodyPr>
          <a:lstStyle/>
          <a:p>
            <a:pPr algn="r" rtl="1"/>
            <a:endParaRPr lang="ar-TN" dirty="0"/>
          </a:p>
          <a:p>
            <a:pPr marL="342900" indent="-342900" algn="r" rtl="1">
              <a:buFontTx/>
              <a:buChar char="-"/>
            </a:pPr>
            <a:r>
              <a:rPr lang="ar-SA" dirty="0"/>
              <a:t>تنفيذ كلّ تعليمات الرؤساء المباشرين</a:t>
            </a:r>
            <a:endParaRPr lang="ar-TN" dirty="0"/>
          </a:p>
          <a:p>
            <a:pPr marL="342900" indent="-342900" algn="r" rtl="1">
              <a:buFontTx/>
              <a:buChar char="-"/>
            </a:pPr>
            <a:endParaRPr lang="ar-TN" dirty="0"/>
          </a:p>
          <a:p>
            <a:pPr marL="342900" indent="-342900" algn="r" rtl="1">
              <a:lnSpc>
                <a:spcPct val="200000"/>
              </a:lnSpc>
              <a:buFontTx/>
              <a:buChar char="-"/>
            </a:pPr>
            <a:r>
              <a:rPr lang="ar-TN" dirty="0"/>
              <a:t>هذا الواجب لا يمنع العون من إبداء رأيه في مدى شرعية التعليمات شرط </a:t>
            </a:r>
            <a:r>
              <a:rPr lang="ar-TN" dirty="0" err="1"/>
              <a:t>إلتزام</a:t>
            </a:r>
            <a:r>
              <a:rPr lang="ar-TN" dirty="0"/>
              <a:t> حدود اللّياقة</a:t>
            </a:r>
          </a:p>
          <a:p>
            <a:pPr algn="r" rtl="1"/>
            <a:r>
              <a:rPr lang="ar-TN" dirty="0" err="1">
                <a:solidFill>
                  <a:srgbClr val="FF0000"/>
                </a:solidFill>
              </a:rPr>
              <a:t>الإستثناء</a:t>
            </a:r>
            <a:r>
              <a:rPr lang="ar-TN" dirty="0">
                <a:solidFill>
                  <a:srgbClr val="FF0000"/>
                </a:solidFill>
              </a:rPr>
              <a:t>:</a:t>
            </a:r>
          </a:p>
          <a:p>
            <a:pPr algn="r" rtl="1">
              <a:lnSpc>
                <a:spcPct val="200000"/>
              </a:lnSpc>
            </a:pPr>
            <a:r>
              <a:rPr lang="ar-SA" dirty="0"/>
              <a:t>عدم </a:t>
            </a:r>
            <a:r>
              <a:rPr lang="ar-SA" dirty="0" err="1"/>
              <a:t>الإمتثال</a:t>
            </a:r>
            <a:r>
              <a:rPr lang="ar-SA" dirty="0"/>
              <a:t> لتعليمات رامية إلى ارتكاب خطأ جزائي أو </a:t>
            </a:r>
            <a:r>
              <a:rPr lang="ar-SA" dirty="0" err="1"/>
              <a:t>لإرتكاب</a:t>
            </a:r>
            <a:r>
              <a:rPr lang="ar-SA" dirty="0"/>
              <a:t> أمر مضر بصفة فاحشة بالصالح العامّ</a:t>
            </a:r>
            <a:endParaRPr lang="fr-FR" dirty="0"/>
          </a:p>
        </p:txBody>
      </p:sp>
    </p:spTree>
    <p:extLst>
      <p:ext uri="{BB962C8B-B14F-4D97-AF65-F5344CB8AC3E}">
        <p14:creationId xmlns:p14="http://schemas.microsoft.com/office/powerpoint/2010/main" val="1324304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643192" cy="1371600"/>
          </a:xfrm>
        </p:spPr>
        <p:txBody>
          <a:bodyPr>
            <a:normAutofit/>
          </a:bodyPr>
          <a:lstStyle/>
          <a:p>
            <a:pPr algn="ctr"/>
            <a:r>
              <a:rPr lang="ar-SA" b="1" dirty="0">
                <a:solidFill>
                  <a:srgbClr val="002060"/>
                </a:solidFill>
              </a:rPr>
              <a:t>واجب الولاء</a:t>
            </a:r>
            <a:r>
              <a:rPr lang="ar-TN" b="1" dirty="0">
                <a:solidFill>
                  <a:srgbClr val="002060"/>
                </a:solidFill>
              </a:rPr>
              <a:t> / واجب الحياد</a:t>
            </a:r>
            <a:endParaRPr lang="fr-FR" b="1" dirty="0">
              <a:solidFill>
                <a:srgbClr val="002060"/>
              </a:solidFill>
            </a:endParaRPr>
          </a:p>
        </p:txBody>
      </p:sp>
      <p:sp>
        <p:nvSpPr>
          <p:cNvPr id="3" name="Espace réservé du contenu 2"/>
          <p:cNvSpPr>
            <a:spLocks noGrp="1"/>
          </p:cNvSpPr>
          <p:nvPr>
            <p:ph idx="1"/>
          </p:nvPr>
        </p:nvSpPr>
        <p:spPr/>
        <p:txBody>
          <a:bodyPr/>
          <a:lstStyle/>
          <a:p>
            <a:pPr algn="r" rtl="1"/>
            <a:endParaRPr lang="ar-TN" dirty="0"/>
          </a:p>
          <a:p>
            <a:pPr algn="r" rtl="1"/>
            <a:endParaRPr lang="ar-TN" dirty="0"/>
          </a:p>
          <a:p>
            <a:pPr algn="r" rtl="1"/>
            <a:endParaRPr lang="ar-TN" dirty="0"/>
          </a:p>
          <a:p>
            <a:pPr algn="r" rtl="1"/>
            <a:r>
              <a:rPr lang="ar-TN" dirty="0"/>
              <a:t>- </a:t>
            </a:r>
            <a:r>
              <a:rPr lang="ar-SA" dirty="0"/>
              <a:t>الاخلاص المطلق للدولة</a:t>
            </a:r>
            <a:endParaRPr lang="ar-TN" dirty="0"/>
          </a:p>
          <a:p>
            <a:pPr algn="r" rtl="1"/>
            <a:endParaRPr lang="ar-TN" dirty="0"/>
          </a:p>
          <a:p>
            <a:pPr algn="r" rtl="1"/>
            <a:r>
              <a:rPr lang="ar-TN" dirty="0">
                <a:latin typeface="Times New Roman" pitchFamily="18" charset="0"/>
                <a:ea typeface="Calibri" pitchFamily="34" charset="0"/>
                <a:cs typeface="Times New Roman" pitchFamily="18" charset="0"/>
              </a:rPr>
              <a:t>- التجرد من الحقوق السياسية وتفضيل المصلحة العامة على المصلحة الشخصية</a:t>
            </a:r>
            <a:endParaRPr lang="fr-FR" dirty="0"/>
          </a:p>
          <a:p>
            <a:pPr algn="r" rtl="1"/>
            <a:endParaRPr lang="fr-FR" dirty="0"/>
          </a:p>
        </p:txBody>
      </p:sp>
    </p:spTree>
    <p:extLst>
      <p:ext uri="{BB962C8B-B14F-4D97-AF65-F5344CB8AC3E}">
        <p14:creationId xmlns:p14="http://schemas.microsoft.com/office/powerpoint/2010/main" val="1733325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SA" b="1" dirty="0">
                <a:solidFill>
                  <a:srgbClr val="002060"/>
                </a:solidFill>
              </a:rPr>
              <a:t>واجب عدم التدخين بالأماكن العمومية</a:t>
            </a:r>
            <a:r>
              <a:rPr lang="ar-SA"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lstStyle/>
          <a:p>
            <a:pPr algn="r" rtl="1"/>
            <a:endParaRPr lang="ar-TN" dirty="0"/>
          </a:p>
          <a:p>
            <a:pPr algn="r" rtl="1"/>
            <a:r>
              <a:rPr lang="ar-TN" dirty="0"/>
              <a:t>الفصل 16 من القانون عدد 17 لسنة 1998 مؤرخ في 23 فيفري 1998 يتعلق بالوقاية من مضار التدخين</a:t>
            </a:r>
          </a:p>
          <a:p>
            <a:pPr algn="r" rtl="1"/>
            <a:endParaRPr lang="ar-TN" dirty="0"/>
          </a:p>
          <a:p>
            <a:pPr algn="r" rtl="1"/>
            <a:r>
              <a:rPr lang="ar-TN" dirty="0"/>
              <a:t>- </a:t>
            </a:r>
            <a:r>
              <a:rPr lang="ar-SA" dirty="0"/>
              <a:t>خطية</a:t>
            </a:r>
            <a:r>
              <a:rPr lang="ar-TN" dirty="0"/>
              <a:t> قدرها </a:t>
            </a:r>
            <a:r>
              <a:rPr lang="ar-SA" dirty="0"/>
              <a:t> 25 دينار</a:t>
            </a:r>
            <a:r>
              <a:rPr lang="ar-TN" dirty="0"/>
              <a:t> التدخين بالأماكن المخصصة </a:t>
            </a:r>
            <a:r>
              <a:rPr lang="ar-TN" dirty="0" err="1"/>
              <a:t>للإستعمال</a:t>
            </a:r>
            <a:r>
              <a:rPr lang="ar-TN" dirty="0"/>
              <a:t> الجماعي</a:t>
            </a:r>
          </a:p>
          <a:p>
            <a:pPr algn="r" rtl="1"/>
            <a:r>
              <a:rPr lang="ar-TN" dirty="0"/>
              <a:t>- خطية قدرها </a:t>
            </a:r>
            <a:r>
              <a:rPr lang="ar-SA" dirty="0"/>
              <a:t>50 دينار أثناء إعداد </a:t>
            </a:r>
            <a:r>
              <a:rPr lang="ar-TN" dirty="0"/>
              <a:t>ال</a:t>
            </a:r>
            <a:r>
              <a:rPr lang="ar-SA" dirty="0"/>
              <a:t>مواد </a:t>
            </a:r>
            <a:r>
              <a:rPr lang="ar-TN" dirty="0"/>
              <a:t>ال</a:t>
            </a:r>
            <a:r>
              <a:rPr lang="ar-SA" dirty="0"/>
              <a:t>غذائية</a:t>
            </a:r>
            <a:r>
              <a:rPr lang="ar-TN" dirty="0"/>
              <a:t> أو تحويلها أو تعليبها</a:t>
            </a:r>
            <a:r>
              <a:rPr lang="ar-SA" dirty="0"/>
              <a:t> (مطعم</a:t>
            </a:r>
            <a:r>
              <a:rPr lang="ar-TN" dirty="0"/>
              <a:t> جامعي)</a:t>
            </a:r>
            <a:r>
              <a:rPr lang="ar-SA" dirty="0"/>
              <a:t> </a:t>
            </a:r>
            <a:endParaRPr lang="ar-TN" dirty="0"/>
          </a:p>
          <a:p>
            <a:pPr algn="r" rtl="1"/>
            <a:r>
              <a:rPr lang="ar-TN" dirty="0"/>
              <a:t>- </a:t>
            </a:r>
            <a:r>
              <a:rPr lang="ar-TN" dirty="0" err="1"/>
              <a:t>تتبعات</a:t>
            </a:r>
            <a:r>
              <a:rPr lang="ar-TN" dirty="0"/>
              <a:t> تأديبية</a:t>
            </a:r>
            <a:endParaRPr lang="fr-FR" dirty="0"/>
          </a:p>
          <a:p>
            <a:pPr algn="r" rtl="1"/>
            <a:endParaRPr lang="fr-FR" dirty="0"/>
          </a:p>
          <a:p>
            <a:pPr algn="r" rtl="1"/>
            <a:r>
              <a:rPr lang="ar-TN" dirty="0"/>
              <a:t>منشور عدد 31 لسنة 2023 بتاريخ 24/08/2023 يتعلق بتحجير التدخين بكافة هياكل ومقرات وزارة التعليم العالي والبحث العلمي والمؤسسات الجامعية</a:t>
            </a:r>
            <a:endParaRPr lang="fr-FR" dirty="0"/>
          </a:p>
        </p:txBody>
      </p:sp>
    </p:spTree>
    <p:extLst>
      <p:ext uri="{BB962C8B-B14F-4D97-AF65-F5344CB8AC3E}">
        <p14:creationId xmlns:p14="http://schemas.microsoft.com/office/powerpoint/2010/main" val="3953744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normAutofit/>
          </a:bodyPr>
          <a:lstStyle/>
          <a:p>
            <a:pPr algn="ctr"/>
            <a:r>
              <a:rPr lang="ar-SA" b="1" dirty="0">
                <a:solidFill>
                  <a:srgbClr val="002060"/>
                </a:solidFill>
              </a:rPr>
              <a:t>واجبات العون العمومي بعد نهاية حياته المهنية</a:t>
            </a:r>
            <a:r>
              <a:rPr lang="ar-SA"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lstStyle/>
          <a:p>
            <a:pPr lvl="0" algn="r" rtl="1"/>
            <a:endParaRPr lang="ar-TN" dirty="0"/>
          </a:p>
          <a:p>
            <a:pPr marL="342900" lvl="0" indent="-342900" algn="r" rtl="1">
              <a:buFontTx/>
              <a:buChar char="-"/>
            </a:pPr>
            <a:r>
              <a:rPr lang="ar-SA" dirty="0"/>
              <a:t>تحمل المسؤولية عن الأخطاء ذات الصبغة الجزائية المرتكبة خلال فترة مباشرته للعمل</a:t>
            </a:r>
            <a:endParaRPr lang="ar-TN" dirty="0"/>
          </a:p>
          <a:p>
            <a:pPr marL="342900" lvl="0" indent="-342900" algn="r" rtl="1">
              <a:buFontTx/>
              <a:buChar char="-"/>
            </a:pPr>
            <a:endParaRPr lang="fr-FR" dirty="0"/>
          </a:p>
          <a:p>
            <a:pPr marL="342900" lvl="0" indent="-342900" algn="r" rtl="1">
              <a:buFontTx/>
              <a:buChar char="-"/>
            </a:pPr>
            <a:r>
              <a:rPr lang="ar-SA" dirty="0"/>
              <a:t>واجب كتمان السرّ المهني</a:t>
            </a:r>
            <a:endParaRPr lang="ar-TN" dirty="0"/>
          </a:p>
          <a:p>
            <a:pPr marL="342900" lvl="0" indent="-342900" algn="r" rtl="1">
              <a:buFontTx/>
              <a:buChar char="-"/>
            </a:pPr>
            <a:endParaRPr lang="fr-FR" dirty="0"/>
          </a:p>
          <a:p>
            <a:pPr algn="r" rtl="1"/>
            <a:r>
              <a:rPr lang="ar-TN" dirty="0"/>
              <a:t>-   </a:t>
            </a:r>
            <a:r>
              <a:rPr lang="ar-SA" dirty="0"/>
              <a:t>الحصول على ترخيص للقيام بنشاط بمقابل له علاقة بسابق وظيفته</a:t>
            </a:r>
            <a:endParaRPr lang="fr-FR" dirty="0"/>
          </a:p>
        </p:txBody>
      </p:sp>
    </p:spTree>
    <p:extLst>
      <p:ext uri="{BB962C8B-B14F-4D97-AF65-F5344CB8AC3E}">
        <p14:creationId xmlns:p14="http://schemas.microsoft.com/office/powerpoint/2010/main" val="2360371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TN" b="1" dirty="0"/>
              <a:t>حقوق الموظف العمومي</a:t>
            </a:r>
            <a:endParaRPr lang="fr-FR" dirty="0"/>
          </a:p>
        </p:txBody>
      </p:sp>
    </p:spTree>
    <p:extLst>
      <p:ext uri="{BB962C8B-B14F-4D97-AF65-F5344CB8AC3E}">
        <p14:creationId xmlns:p14="http://schemas.microsoft.com/office/powerpoint/2010/main" val="3955679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الحق في الأجر</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a:xfrm>
            <a:off x="457200" y="1752600"/>
            <a:ext cx="7620000" cy="4628728"/>
          </a:xfrm>
        </p:spPr>
        <p:txBody>
          <a:bodyPr/>
          <a:lstStyle/>
          <a:p>
            <a:pPr algn="r" rtl="1"/>
            <a:r>
              <a:rPr lang="ar-TN" dirty="0"/>
              <a:t>الفصل 13 « لأعوان الدولة والجماعات العمومية المحلية والمؤسسات العمومية ذات الصبغة الإدارية الحق في مرتب بعد إنجاز العمل» </a:t>
            </a:r>
          </a:p>
          <a:p>
            <a:pPr algn="r" rtl="1"/>
            <a:endParaRPr lang="ar-TN" dirty="0"/>
          </a:p>
          <a:p>
            <a:pPr algn="r" rtl="1"/>
            <a:r>
              <a:rPr lang="ar-TN" dirty="0"/>
              <a:t>الفصل 41 من مجلة المحاسبة العمومية : قاعدة العمل المنجز</a:t>
            </a:r>
          </a:p>
          <a:p>
            <a:pPr algn="r" rtl="1">
              <a:lnSpc>
                <a:spcPct val="200000"/>
              </a:lnSpc>
            </a:pPr>
            <a:r>
              <a:rPr lang="ar-TN" dirty="0"/>
              <a:t>« </a:t>
            </a:r>
            <a:r>
              <a:rPr lang="ar-TN" dirty="0">
                <a:solidFill>
                  <a:schemeClr val="accent2">
                    <a:lumMod val="50000"/>
                  </a:schemeClr>
                </a:solidFill>
              </a:rPr>
              <a:t>لا تصرف النفقات إلا لمستحقيها وذلك بعد إثبات </a:t>
            </a:r>
            <a:r>
              <a:rPr lang="ar-TN" dirty="0" err="1">
                <a:solidFill>
                  <a:schemeClr val="accent2">
                    <a:lumMod val="50000"/>
                  </a:schemeClr>
                </a:solidFill>
              </a:rPr>
              <a:t>إستحقاقهم</a:t>
            </a:r>
            <a:r>
              <a:rPr lang="ar-TN" dirty="0">
                <a:solidFill>
                  <a:schemeClr val="accent2">
                    <a:lumMod val="50000"/>
                  </a:schemeClr>
                </a:solidFill>
              </a:rPr>
              <a:t> لها وإثبات قيامهم بالعمل المطلوب</a:t>
            </a:r>
            <a:r>
              <a:rPr lang="ar-TN" dirty="0"/>
              <a:t>»</a:t>
            </a:r>
          </a:p>
          <a:p>
            <a:pPr algn="r" rtl="1"/>
            <a:r>
              <a:rPr lang="ar-TN" dirty="0">
                <a:latin typeface="Times New Roman" pitchFamily="18" charset="0"/>
                <a:ea typeface="Calibri" pitchFamily="34" charset="0"/>
                <a:cs typeface="Times New Roman" pitchFamily="18" charset="0"/>
              </a:rPr>
              <a:t>يتكون من: - الأجر الأساسي وتضبطه شبكة الأجور</a:t>
            </a:r>
          </a:p>
          <a:p>
            <a:pPr algn="r" rtl="1"/>
            <a:endParaRPr lang="ar-TN" dirty="0">
              <a:latin typeface="Times New Roman" pitchFamily="18" charset="0"/>
              <a:ea typeface="Calibri" pitchFamily="34" charset="0"/>
              <a:cs typeface="Times New Roman" pitchFamily="18" charset="0"/>
            </a:endParaRPr>
          </a:p>
          <a:p>
            <a:pPr algn="r" rtl="1"/>
            <a:r>
              <a:rPr lang="ar-TN" dirty="0">
                <a:latin typeface="Times New Roman" pitchFamily="18" charset="0"/>
                <a:ea typeface="Calibri" pitchFamily="34" charset="0"/>
                <a:cs typeface="Times New Roman" pitchFamily="18" charset="0"/>
              </a:rPr>
              <a:t>              - المنح (منح عائلية ومنح كيلومتريه ومنح المسؤوليَة...) وأحيانا عناصر عينيَة</a:t>
            </a:r>
            <a:endParaRPr lang="fr-FR" dirty="0"/>
          </a:p>
        </p:txBody>
      </p:sp>
    </p:spTree>
    <p:extLst>
      <p:ext uri="{BB962C8B-B14F-4D97-AF65-F5344CB8AC3E}">
        <p14:creationId xmlns:p14="http://schemas.microsoft.com/office/powerpoint/2010/main" val="1249309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499176" cy="1371600"/>
          </a:xfrm>
        </p:spPr>
        <p:txBody>
          <a:bodyPr/>
          <a:lstStyle/>
          <a:p>
            <a:pPr algn="ctr"/>
            <a:r>
              <a:rPr lang="ar-TN" b="1" dirty="0">
                <a:solidFill>
                  <a:srgbClr val="002060"/>
                </a:solidFill>
              </a:rPr>
              <a:t>الحق في العطل بمختلف أنواعها</a:t>
            </a:r>
            <a:endParaRPr lang="fr-FR" dirty="0">
              <a:solidFill>
                <a:srgbClr val="002060"/>
              </a:solidFill>
            </a:endParaRPr>
          </a:p>
        </p:txBody>
      </p:sp>
      <p:sp>
        <p:nvSpPr>
          <p:cNvPr id="3" name="Espace réservé du contenu 2"/>
          <p:cNvSpPr>
            <a:spLocks noGrp="1"/>
          </p:cNvSpPr>
          <p:nvPr>
            <p:ph idx="1"/>
          </p:nvPr>
        </p:nvSpPr>
        <p:spPr/>
        <p:txBody>
          <a:bodyPr/>
          <a:lstStyle/>
          <a:p>
            <a:pPr algn="r" rtl="1" eaLnBrk="0" fontAlgn="base" hangingPunct="0">
              <a:spcBef>
                <a:spcPct val="0"/>
              </a:spcBef>
              <a:spcAft>
                <a:spcPct val="0"/>
              </a:spcAft>
            </a:pPr>
            <a:endParaRPr lang="ar-TN" dirty="0">
              <a:latin typeface="Times New Roman" pitchFamily="18" charset="0"/>
              <a:ea typeface="Calibri" pitchFamily="34" charset="0"/>
              <a:cs typeface="Times New Roman" pitchFamily="18" charset="0"/>
            </a:endParaRPr>
          </a:p>
          <a:p>
            <a:pPr algn="r" rtl="1" eaLnBrk="0" fontAlgn="base" hangingPunct="0">
              <a:spcBef>
                <a:spcPct val="0"/>
              </a:spcBef>
              <a:spcAft>
                <a:spcPct val="0"/>
              </a:spcAft>
            </a:pPr>
            <a:r>
              <a:rPr lang="ar-TN" dirty="0">
                <a:latin typeface="Times New Roman" pitchFamily="18" charset="0"/>
                <a:ea typeface="Calibri" pitchFamily="34" charset="0"/>
                <a:cs typeface="Times New Roman" pitchFamily="18" charset="0"/>
              </a:rPr>
              <a:t>-  عطل </a:t>
            </a:r>
            <a:r>
              <a:rPr lang="ar-TN" dirty="0" err="1">
                <a:latin typeface="Times New Roman" pitchFamily="18" charset="0"/>
                <a:ea typeface="Calibri" pitchFamily="34" charset="0"/>
                <a:cs typeface="Times New Roman" pitchFamily="18" charset="0"/>
              </a:rPr>
              <a:t>الإستراحة</a:t>
            </a:r>
            <a:r>
              <a:rPr lang="ar-TN" dirty="0">
                <a:latin typeface="Times New Roman" pitchFamily="18" charset="0"/>
                <a:ea typeface="Calibri" pitchFamily="34" charset="0"/>
                <a:cs typeface="Times New Roman" pitchFamily="18" charset="0"/>
              </a:rPr>
              <a:t> التي تشمل العطلة الأسبوعيَة والعطلة السنويَة وعطل الأعياد الرسمية</a:t>
            </a:r>
          </a:p>
          <a:p>
            <a:pPr algn="r" rtl="1" eaLnBrk="0" fontAlgn="base" hangingPunct="0">
              <a:spcBef>
                <a:spcPct val="0"/>
              </a:spcBef>
              <a:spcAft>
                <a:spcPct val="0"/>
              </a:spcAft>
            </a:pPr>
            <a:endParaRPr lang="fr-FR" dirty="0">
              <a:latin typeface="Arial" pitchFamily="34" charset="0"/>
              <a:cs typeface="Arial" pitchFamily="34" charset="0"/>
            </a:endParaRPr>
          </a:p>
          <a:p>
            <a:pPr algn="r" rtl="1" eaLnBrk="0" fontAlgn="base" hangingPunct="0">
              <a:spcBef>
                <a:spcPct val="0"/>
              </a:spcBef>
              <a:spcAft>
                <a:spcPct val="0"/>
              </a:spcAft>
            </a:pPr>
            <a:r>
              <a:rPr lang="ar-TN" dirty="0">
                <a:latin typeface="Times New Roman" pitchFamily="18" charset="0"/>
                <a:ea typeface="Calibri" pitchFamily="34" charset="0"/>
                <a:cs typeface="Times New Roman" pitchFamily="18" charset="0"/>
              </a:rPr>
              <a:t>-  عطل المرض وعطل الولادة والأمومة</a:t>
            </a:r>
          </a:p>
          <a:p>
            <a:pPr algn="r" rtl="1" eaLnBrk="0" fontAlgn="base" hangingPunct="0">
              <a:lnSpc>
                <a:spcPct val="200000"/>
              </a:lnSpc>
              <a:spcBef>
                <a:spcPct val="0"/>
              </a:spcBef>
              <a:spcAft>
                <a:spcPct val="0"/>
              </a:spcAft>
            </a:pPr>
            <a:r>
              <a:rPr lang="ar-TN" dirty="0">
                <a:latin typeface="Times New Roman" pitchFamily="18" charset="0"/>
                <a:ea typeface="Calibri" pitchFamily="34" charset="0"/>
                <a:cs typeface="Times New Roman" pitchFamily="18" charset="0"/>
              </a:rPr>
              <a:t>-  عطل </a:t>
            </a:r>
            <a:r>
              <a:rPr lang="ar-TN" dirty="0" err="1">
                <a:latin typeface="Times New Roman" pitchFamily="18" charset="0"/>
                <a:ea typeface="Calibri" pitchFamily="34" charset="0"/>
                <a:cs typeface="Times New Roman" pitchFamily="18" charset="0"/>
              </a:rPr>
              <a:t>إستثنائية</a:t>
            </a:r>
            <a:endParaRPr lang="ar-TN" dirty="0">
              <a:latin typeface="Times New Roman" pitchFamily="18" charset="0"/>
              <a:ea typeface="Calibri" pitchFamily="34" charset="0"/>
              <a:cs typeface="Times New Roman" pitchFamily="18" charset="0"/>
            </a:endParaRPr>
          </a:p>
          <a:p>
            <a:pPr algn="r" rtl="1" eaLnBrk="0" fontAlgn="base" hangingPunct="0">
              <a:lnSpc>
                <a:spcPct val="200000"/>
              </a:lnSpc>
              <a:spcBef>
                <a:spcPct val="0"/>
              </a:spcBef>
              <a:spcAft>
                <a:spcPct val="0"/>
              </a:spcAft>
            </a:pPr>
            <a:r>
              <a:rPr lang="ar-TN" dirty="0">
                <a:latin typeface="Times New Roman" pitchFamily="18" charset="0"/>
                <a:ea typeface="Calibri" pitchFamily="34" charset="0"/>
                <a:cs typeface="Times New Roman" pitchFamily="18" charset="0"/>
              </a:rPr>
              <a:t>-  عطل التكوين المستمر </a:t>
            </a:r>
          </a:p>
          <a:p>
            <a:pPr algn="r" rtl="1" eaLnBrk="0" fontAlgn="base" hangingPunct="0">
              <a:spcBef>
                <a:spcPct val="0"/>
              </a:spcBef>
              <a:spcAft>
                <a:spcPct val="0"/>
              </a:spcAft>
            </a:pPr>
            <a:endParaRPr lang="fr-FR" dirty="0">
              <a:latin typeface="Arial" pitchFamily="34" charset="0"/>
              <a:cs typeface="Arial" pitchFamily="34" charset="0"/>
            </a:endParaRPr>
          </a:p>
          <a:p>
            <a:pPr algn="r" rtl="1" eaLnBrk="0" fontAlgn="base" hangingPunct="0">
              <a:spcBef>
                <a:spcPct val="0"/>
              </a:spcBef>
              <a:spcAft>
                <a:spcPct val="0"/>
              </a:spcAft>
            </a:pPr>
            <a:r>
              <a:rPr lang="ar-TN" dirty="0">
                <a:latin typeface="Times New Roman" pitchFamily="18" charset="0"/>
                <a:ea typeface="Calibri" pitchFamily="34" charset="0"/>
                <a:cs typeface="Times New Roman" pitchFamily="18" charset="0"/>
              </a:rPr>
              <a:t>-  عطلة دون أجر</a:t>
            </a:r>
            <a:r>
              <a:rPr lang="fr-FR" dirty="0">
                <a:latin typeface="Times New Roman" pitchFamily="18" charset="0"/>
                <a:ea typeface="Calibri" pitchFamily="34" charset="0"/>
                <a:cs typeface="Times New Roman" pitchFamily="18" charset="0"/>
              </a:rPr>
              <a:t> </a:t>
            </a:r>
            <a:r>
              <a:rPr lang="ar-TN" dirty="0">
                <a:latin typeface="Times New Roman" pitchFamily="18" charset="0"/>
                <a:ea typeface="Calibri" pitchFamily="34" charset="0"/>
                <a:cs typeface="Times New Roman" pitchFamily="18" charset="0"/>
              </a:rPr>
              <a:t>(لا تعتبر خدمة فعلية)</a:t>
            </a:r>
          </a:p>
          <a:p>
            <a:pPr algn="r" rtl="1" eaLnBrk="0" fontAlgn="base" hangingPunct="0">
              <a:spcBef>
                <a:spcPct val="0"/>
              </a:spcBef>
              <a:spcAft>
                <a:spcPct val="0"/>
              </a:spcAft>
            </a:pPr>
            <a:endParaRPr lang="fr-FR" dirty="0">
              <a:latin typeface="Arial" pitchFamily="34" charset="0"/>
              <a:cs typeface="Arial" pitchFamily="34" charset="0"/>
            </a:endParaRPr>
          </a:p>
          <a:p>
            <a:pPr algn="r" rtl="1" eaLnBrk="0" fontAlgn="base" hangingPunct="0">
              <a:spcBef>
                <a:spcPct val="0"/>
              </a:spcBef>
              <a:spcAft>
                <a:spcPct val="0"/>
              </a:spcAft>
            </a:pPr>
            <a:r>
              <a:rPr lang="ar-TN" dirty="0">
                <a:latin typeface="Times New Roman" pitchFamily="18" charset="0"/>
                <a:ea typeface="Calibri" pitchFamily="34" charset="0"/>
                <a:cs typeface="Times New Roman" pitchFamily="18" charset="0"/>
              </a:rPr>
              <a:t>-  عطلة لبعث مؤسَسة</a:t>
            </a:r>
            <a:endParaRPr lang="fr-FR" dirty="0">
              <a:latin typeface="Arial" pitchFamily="34" charset="0"/>
              <a:cs typeface="Arial" pitchFamily="34" charset="0"/>
            </a:endParaRPr>
          </a:p>
          <a:p>
            <a:pPr algn="r" rtl="1"/>
            <a:endParaRPr lang="fr-FR" dirty="0"/>
          </a:p>
        </p:txBody>
      </p:sp>
    </p:spTree>
    <p:extLst>
      <p:ext uri="{BB962C8B-B14F-4D97-AF65-F5344CB8AC3E}">
        <p14:creationId xmlns:p14="http://schemas.microsoft.com/office/powerpoint/2010/main" val="944802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الحق في التدرج</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lstStyle/>
          <a:p>
            <a:pPr algn="r" rtl="1"/>
            <a:endParaRPr lang="ar-TN" dirty="0"/>
          </a:p>
          <a:p>
            <a:pPr algn="r" rtl="1">
              <a:lnSpc>
                <a:spcPct val="250000"/>
              </a:lnSpc>
            </a:pPr>
            <a:r>
              <a:rPr lang="ar-TN" dirty="0"/>
              <a:t>هذا </a:t>
            </a:r>
            <a:r>
              <a:rPr lang="ar-TN" sz="2400" dirty="0"/>
              <a:t>الحق لا يخضع للسلطة التقديرية للإدارة ويتم بصفة آلية حسب قواعد مضبوطة تضبط بمقتضى أمر</a:t>
            </a:r>
            <a:endParaRPr lang="fr-FR" sz="2400" dirty="0"/>
          </a:p>
          <a:p>
            <a:pPr algn="r" rtl="1"/>
            <a:endParaRPr lang="fr-FR" dirty="0"/>
          </a:p>
        </p:txBody>
      </p:sp>
    </p:spTree>
    <p:extLst>
      <p:ext uri="{BB962C8B-B14F-4D97-AF65-F5344CB8AC3E}">
        <p14:creationId xmlns:p14="http://schemas.microsoft.com/office/powerpoint/2010/main" val="3712987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rtl="1"/>
            <a:r>
              <a:rPr lang="ar-TN" b="1" dirty="0">
                <a:solidFill>
                  <a:srgbClr val="002060"/>
                </a:solidFill>
              </a:rPr>
              <a:t>الحق في الترقية</a:t>
            </a:r>
            <a:r>
              <a:rPr lang="ar-TN" dirty="0">
                <a:solidFill>
                  <a:srgbClr val="002060"/>
                </a:solidFill>
              </a:rPr>
              <a:t> </a:t>
            </a:r>
            <a:r>
              <a:rPr lang="ar-TN" b="1" dirty="0">
                <a:solidFill>
                  <a:srgbClr val="002060"/>
                </a:solidFill>
              </a:rPr>
              <a:t>و المكافئة الاستثنائية</a:t>
            </a:r>
            <a:endParaRPr lang="fr-FR" dirty="0">
              <a:solidFill>
                <a:srgbClr val="002060"/>
              </a:solidFill>
            </a:endParaRPr>
          </a:p>
        </p:txBody>
      </p:sp>
      <p:sp>
        <p:nvSpPr>
          <p:cNvPr id="3" name="Espace réservé du contenu 2"/>
          <p:cNvSpPr>
            <a:spLocks noGrp="1"/>
          </p:cNvSpPr>
          <p:nvPr>
            <p:ph idx="1"/>
          </p:nvPr>
        </p:nvSpPr>
        <p:spPr/>
        <p:txBody>
          <a:bodyPr>
            <a:normAutofit fontScale="92500"/>
          </a:bodyPr>
          <a:lstStyle/>
          <a:p>
            <a:pPr algn="r" rtl="1">
              <a:lnSpc>
                <a:spcPct val="200000"/>
              </a:lnSpc>
            </a:pPr>
            <a:r>
              <a:rPr lang="ar-TN" dirty="0"/>
              <a:t>الترقية هي حسب الفصل 28 "ارتقاء الموظف من الرتبة التي وقع ترسيمها بها إلى الرتبة العليا الموالية مباشرة " </a:t>
            </a:r>
          </a:p>
          <a:p>
            <a:pPr algn="r" rtl="1">
              <a:lnSpc>
                <a:spcPct val="200000"/>
              </a:lnSpc>
            </a:pPr>
            <a:r>
              <a:rPr lang="ar-TN" dirty="0"/>
              <a:t>هذا الحق يخضع في جانب منه إلى السلطة التقديرية للإدارة وذلك في حالتي الترقية </a:t>
            </a:r>
            <a:r>
              <a:rPr lang="ar-TN" dirty="0" err="1"/>
              <a:t>بالإختيار</a:t>
            </a:r>
            <a:r>
              <a:rPr lang="ar-TN" dirty="0"/>
              <a:t> والترقية </a:t>
            </a:r>
            <a:r>
              <a:rPr lang="ar-TN" dirty="0" err="1"/>
              <a:t>الإستثنائية</a:t>
            </a:r>
            <a:endParaRPr lang="ar-TN" dirty="0"/>
          </a:p>
          <a:p>
            <a:pPr algn="r" rtl="1">
              <a:lnSpc>
                <a:spcPct val="200000"/>
              </a:lnSpc>
            </a:pPr>
            <a:r>
              <a:rPr lang="ar-TN" dirty="0"/>
              <a:t>أمّا الترقية إثر النجاح في مناظرة داخلية أو في امتحان أو </a:t>
            </a:r>
            <a:r>
              <a:rPr lang="ar-TN" dirty="0" err="1"/>
              <a:t>إختبار</a:t>
            </a:r>
            <a:r>
              <a:rPr lang="ar-TN" dirty="0"/>
              <a:t> مهني فإنه لا يخضع للسلطة التقديرية للإدارة بل للشروط القانونية كتوفر الشغور بقانون الإطار وتوفر أقدمية معينة للترقية</a:t>
            </a:r>
            <a:endParaRPr lang="fr-FR" dirty="0"/>
          </a:p>
          <a:p>
            <a:pPr algn="r" rtl="1"/>
            <a:endParaRPr lang="fr-FR" dirty="0"/>
          </a:p>
        </p:txBody>
      </p:sp>
    </p:spTree>
    <p:extLst>
      <p:ext uri="{BB962C8B-B14F-4D97-AF65-F5344CB8AC3E}">
        <p14:creationId xmlns:p14="http://schemas.microsoft.com/office/powerpoint/2010/main" val="3753311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643192" cy="1371600"/>
          </a:xfrm>
        </p:spPr>
        <p:txBody>
          <a:bodyPr/>
          <a:lstStyle/>
          <a:p>
            <a:pPr algn="ctr" rtl="1"/>
            <a:r>
              <a:rPr lang="ar-TN" b="1" dirty="0">
                <a:solidFill>
                  <a:srgbClr val="002060"/>
                </a:solidFill>
              </a:rPr>
              <a:t>المراجع</a:t>
            </a:r>
            <a:endParaRPr lang="fr-FR" b="1" dirty="0">
              <a:solidFill>
                <a:srgbClr val="002060"/>
              </a:solidFill>
            </a:endParaRPr>
          </a:p>
        </p:txBody>
      </p:sp>
      <p:sp>
        <p:nvSpPr>
          <p:cNvPr id="3" name="Espace réservé du contenu 2"/>
          <p:cNvSpPr>
            <a:spLocks noGrp="1"/>
          </p:cNvSpPr>
          <p:nvPr>
            <p:ph idx="1"/>
          </p:nvPr>
        </p:nvSpPr>
        <p:spPr/>
        <p:txBody>
          <a:bodyPr>
            <a:normAutofit/>
          </a:bodyPr>
          <a:lstStyle/>
          <a:p>
            <a:pPr marL="342900" indent="-342900" algn="r" rtl="1">
              <a:buFontTx/>
              <a:buChar char="-"/>
            </a:pPr>
            <a:r>
              <a:rPr lang="ar-TN" sz="2400" b="1" dirty="0"/>
              <a:t>القانون عدد 112 لسنة 1983المؤرخ في 12 ديسمبر 1983 يتعلق بضبط النظام الأساسي العام لأعوان الدولة والجماعات العمومية المحلية والمؤسسات العمومية ذات الصبغة الإدارية.</a:t>
            </a:r>
          </a:p>
          <a:p>
            <a:pPr marL="342900" indent="-342900" algn="r" rtl="1">
              <a:buFontTx/>
              <a:buChar char="-"/>
            </a:pPr>
            <a:endParaRPr lang="ar-TN" dirty="0"/>
          </a:p>
          <a:p>
            <a:pPr marL="342900" indent="-342900" algn="r" rtl="1">
              <a:buFontTx/>
              <a:buChar char="-"/>
            </a:pPr>
            <a:endParaRPr lang="ar-TN" b="1" dirty="0"/>
          </a:p>
          <a:p>
            <a:pPr algn="r" rtl="1"/>
            <a:r>
              <a:rPr lang="ar-TN" sz="2400" b="1" dirty="0"/>
              <a:t>-   مدونة سلوك وأخلاقيات العون العمومي المصادق عليها بالأمر عدد 4030 لسنة 2014 مؤرخ في 03 أكتوبر 2014</a:t>
            </a:r>
            <a:endParaRPr lang="fr-FR" sz="2400" b="1" dirty="0"/>
          </a:p>
          <a:p>
            <a:pPr algn="r" rtl="1"/>
            <a:endParaRPr lang="ar-TN" dirty="0"/>
          </a:p>
        </p:txBody>
      </p:sp>
    </p:spTree>
    <p:extLst>
      <p:ext uri="{BB962C8B-B14F-4D97-AF65-F5344CB8AC3E}">
        <p14:creationId xmlns:p14="http://schemas.microsoft.com/office/powerpoint/2010/main" val="2329147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الحق في الحماية</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lstStyle/>
          <a:p>
            <a:pPr lvl="0" algn="r" rtl="1"/>
            <a:r>
              <a:rPr lang="ar-TN" dirty="0">
                <a:latin typeface="Times New Roman" pitchFamily="18" charset="0"/>
                <a:ea typeface="Calibri" pitchFamily="34" charset="0"/>
                <a:cs typeface="Times New Roman" pitchFamily="18" charset="0"/>
              </a:rPr>
              <a:t>فصل 9: " للعون العمومي الحقَ طبقا للنَصوص الجاري بها العمل في الحماية ضدَ ما قد يتعرَض إليه من تهديد أو هضم جانب أو شتم أو ثلب. والإدارة ملزمة بحمايته من التهديدات </a:t>
            </a:r>
            <a:r>
              <a:rPr lang="ar-TN" dirty="0" err="1">
                <a:latin typeface="Times New Roman" pitchFamily="18" charset="0"/>
                <a:ea typeface="Calibri" pitchFamily="34" charset="0"/>
                <a:cs typeface="Times New Roman" pitchFamily="18" charset="0"/>
              </a:rPr>
              <a:t>والإعتداءات</a:t>
            </a:r>
            <a:r>
              <a:rPr lang="ar-TN" dirty="0">
                <a:latin typeface="Times New Roman" pitchFamily="18" charset="0"/>
                <a:ea typeface="Calibri" pitchFamily="34" charset="0"/>
                <a:cs typeface="Times New Roman" pitchFamily="18" charset="0"/>
              </a:rPr>
              <a:t> مهما كان نوعها التي قد يتعرَض إليها بمناسبة ممارسة وظيفته وعند اللَزوم بجبر الضَرر الناتج عن ذلك"</a:t>
            </a:r>
          </a:p>
          <a:p>
            <a:pPr lvl="0" algn="r" rtl="1"/>
            <a:endParaRPr lang="ar-TN" dirty="0">
              <a:latin typeface="Times New Roman" pitchFamily="18" charset="0"/>
              <a:ea typeface="Calibri" pitchFamily="34" charset="0"/>
              <a:cs typeface="Times New Roman" pitchFamily="18" charset="0"/>
            </a:endParaRPr>
          </a:p>
          <a:p>
            <a:pPr algn="r" rtl="1"/>
            <a:r>
              <a:rPr lang="ar-TN" dirty="0"/>
              <a:t>- </a:t>
            </a:r>
            <a:r>
              <a:rPr lang="ar-TN" dirty="0">
                <a:solidFill>
                  <a:srgbClr val="C00000"/>
                </a:solidFill>
              </a:rPr>
              <a:t>صبغة وقائية: </a:t>
            </a:r>
            <a:r>
              <a:rPr lang="ar-TN" dirty="0"/>
              <a:t>حماية الموظف من التهديدات وهضم الجانب </a:t>
            </a:r>
            <a:r>
              <a:rPr lang="ar-TN" dirty="0" err="1"/>
              <a:t>والثلب</a:t>
            </a:r>
            <a:r>
              <a:rPr lang="ar-TN" dirty="0"/>
              <a:t> ذلك أنّ </a:t>
            </a:r>
            <a:r>
              <a:rPr lang="ar-TN" dirty="0" err="1"/>
              <a:t>الإعتداء</a:t>
            </a:r>
            <a:r>
              <a:rPr lang="ar-TN" dirty="0"/>
              <a:t> على الموظف جريمة يعاقب عليها بالسجن، ويمتد هذا الحق إلى عائلة العون العمومي</a:t>
            </a:r>
          </a:p>
          <a:p>
            <a:pPr algn="r" rtl="1"/>
            <a:endParaRPr lang="ar-TN" dirty="0"/>
          </a:p>
          <a:p>
            <a:pPr algn="r" rtl="1"/>
            <a:r>
              <a:rPr lang="ar-TN" dirty="0"/>
              <a:t>- </a:t>
            </a:r>
            <a:r>
              <a:rPr lang="ar-TN" dirty="0">
                <a:solidFill>
                  <a:srgbClr val="C00000"/>
                </a:solidFill>
              </a:rPr>
              <a:t>صبغة جبرية: </a:t>
            </a:r>
            <a:r>
              <a:rPr lang="ar-TN" dirty="0"/>
              <a:t>بجبر الضرر الذي يقوم به العون العمومي خلال قيامه بالعمل وتتحمل الإدارة مصاريف التعويض والتقاضي غير أنّ هذا الحق يسقط في صورة الخطأ الفادح، أو الشخصي الذي ليس له علاقة بالوظيف أو الخطأ المرتكب عن سوء نية</a:t>
            </a:r>
            <a:endParaRPr lang="fr-FR" dirty="0"/>
          </a:p>
          <a:p>
            <a:pPr algn="r" rtl="1"/>
            <a:endParaRPr lang="ar-TN" dirty="0"/>
          </a:p>
          <a:p>
            <a:pPr lvl="0" algn="r" rtl="1"/>
            <a:endParaRPr lang="fr-FR" dirty="0">
              <a:latin typeface="Arial" pitchFamily="34" charset="0"/>
              <a:cs typeface="Arial" pitchFamily="34" charset="0"/>
            </a:endParaRPr>
          </a:p>
        </p:txBody>
      </p:sp>
    </p:spTree>
    <p:extLst>
      <p:ext uri="{BB962C8B-B14F-4D97-AF65-F5344CB8AC3E}">
        <p14:creationId xmlns:p14="http://schemas.microsoft.com/office/powerpoint/2010/main" val="2468436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حقوق الدفاع والطعن</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normAutofit/>
          </a:bodyPr>
          <a:lstStyle/>
          <a:p>
            <a:pPr algn="r" rtl="1"/>
            <a:endParaRPr lang="ar-TN" dirty="0"/>
          </a:p>
          <a:p>
            <a:pPr algn="r" rtl="1"/>
            <a:r>
              <a:rPr lang="ar-TN" dirty="0"/>
              <a:t>تتمثل هذه الحقوق في الضمانات التي وفرها المشرع للموظف الذي تمت إحالته على مجلس التأديب كالحق في:</a:t>
            </a:r>
          </a:p>
          <a:p>
            <a:pPr algn="r" rtl="1"/>
            <a:endParaRPr lang="ar-TN" dirty="0"/>
          </a:p>
          <a:p>
            <a:pPr algn="r" rtl="1"/>
            <a:r>
              <a:rPr lang="ar-TN" dirty="0"/>
              <a:t>-  </a:t>
            </a:r>
            <a:r>
              <a:rPr lang="ar-TN" dirty="0" err="1">
                <a:solidFill>
                  <a:srgbClr val="C00000"/>
                </a:solidFill>
              </a:rPr>
              <a:t>الإطلاع</a:t>
            </a:r>
            <a:r>
              <a:rPr lang="ar-TN" dirty="0">
                <a:solidFill>
                  <a:srgbClr val="C00000"/>
                </a:solidFill>
              </a:rPr>
              <a:t> على ملفه التأديبي</a:t>
            </a:r>
            <a:r>
              <a:rPr lang="ar-TN" dirty="0"/>
              <a:t> وأخذ نسخة منه واستحضار الشهود والمحامين ومن لهم فائدة في دفاعهم عنه لدى المجلس</a:t>
            </a:r>
          </a:p>
          <a:p>
            <a:pPr algn="r" rtl="1"/>
            <a:endParaRPr lang="ar-TN" dirty="0"/>
          </a:p>
          <a:p>
            <a:pPr algn="r" rtl="1"/>
            <a:r>
              <a:rPr lang="ar-TN" dirty="0"/>
              <a:t>- </a:t>
            </a:r>
            <a:r>
              <a:rPr lang="ar-TN" dirty="0">
                <a:solidFill>
                  <a:srgbClr val="C00000"/>
                </a:solidFill>
              </a:rPr>
              <a:t>الطعن في القرارات الإدارية </a:t>
            </a:r>
            <a:r>
              <a:rPr lang="ar-TN" dirty="0"/>
              <a:t>المتخذة ضدّه ومن هذه الحالة يتعين عليه أوّلا القيام بالتظلم الإداري قبل اللجوء إلى المحكمة الإدارية في مادة تجاوز السلطة أو القضاء العدلي في مادة التعويض المتعلقة بحوادث الشغل والأمراض المهنية</a:t>
            </a:r>
            <a:endParaRPr lang="fr-FR" dirty="0"/>
          </a:p>
        </p:txBody>
      </p:sp>
    </p:spTree>
    <p:extLst>
      <p:ext uri="{BB962C8B-B14F-4D97-AF65-F5344CB8AC3E}">
        <p14:creationId xmlns:p14="http://schemas.microsoft.com/office/powerpoint/2010/main" val="1107375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الحق النقابي</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lstStyle/>
          <a:p>
            <a:pPr algn="r" rtl="1">
              <a:lnSpc>
                <a:spcPct val="200000"/>
              </a:lnSpc>
            </a:pPr>
            <a:r>
              <a:rPr lang="ar-TN" dirty="0"/>
              <a:t>- الفصل 4 « الحق النقابي معترف به للأعوان العموميين ويمكن لنقاباتهم المهنية الخاضعة لأحكام مجلة الشغل أن تتقاضى لدى أي محكمة»</a:t>
            </a:r>
          </a:p>
          <a:p>
            <a:pPr algn="r" rtl="1">
              <a:lnSpc>
                <a:spcPct val="200000"/>
              </a:lnSpc>
            </a:pPr>
            <a:r>
              <a:rPr lang="ar-TN" dirty="0"/>
              <a:t>- حق دستوري </a:t>
            </a:r>
          </a:p>
          <a:p>
            <a:pPr algn="r" rtl="1">
              <a:lnSpc>
                <a:spcPct val="200000"/>
              </a:lnSpc>
            </a:pPr>
            <a:r>
              <a:rPr lang="ar-TN" dirty="0"/>
              <a:t>هذا الحق محجر على بعض الأسلاك من الموظفين كقوات الأمن الداخلي وأعوان </a:t>
            </a:r>
            <a:r>
              <a:rPr lang="ar-TN" dirty="0" err="1"/>
              <a:t>الديوانة</a:t>
            </a:r>
            <a:r>
              <a:rPr lang="ar-TN" dirty="0"/>
              <a:t> والعسكريون</a:t>
            </a:r>
            <a:endParaRPr lang="fr-FR" dirty="0"/>
          </a:p>
        </p:txBody>
      </p:sp>
    </p:spTree>
    <p:extLst>
      <p:ext uri="{BB962C8B-B14F-4D97-AF65-F5344CB8AC3E}">
        <p14:creationId xmlns:p14="http://schemas.microsoft.com/office/powerpoint/2010/main" val="18723710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الحق في الإضراب </a:t>
            </a:r>
            <a:endParaRPr lang="fr-FR" b="1" dirty="0">
              <a:solidFill>
                <a:srgbClr val="002060"/>
              </a:solidFill>
            </a:endParaRPr>
          </a:p>
        </p:txBody>
      </p:sp>
      <p:sp>
        <p:nvSpPr>
          <p:cNvPr id="3" name="Espace réservé du contenu 2"/>
          <p:cNvSpPr>
            <a:spLocks noGrp="1"/>
          </p:cNvSpPr>
          <p:nvPr>
            <p:ph idx="1"/>
          </p:nvPr>
        </p:nvSpPr>
        <p:spPr/>
        <p:txBody>
          <a:bodyPr>
            <a:normAutofit lnSpcReduction="10000"/>
          </a:bodyPr>
          <a:lstStyle/>
          <a:p>
            <a:pPr algn="r" rtl="1"/>
            <a:endParaRPr lang="ar-TN" dirty="0"/>
          </a:p>
          <a:p>
            <a:pPr algn="r" rtl="1">
              <a:lnSpc>
                <a:spcPct val="200000"/>
              </a:lnSpc>
            </a:pPr>
            <a:r>
              <a:rPr lang="ar-TN" dirty="0"/>
              <a:t>- شريطة أن يكون الإضراب مرخصا فيه بصفة مسبقة ومنظما ولا ينجر عنه إخلال بالصالح العامّ ولا بالممتلكات الفردية أو الجماعية</a:t>
            </a:r>
          </a:p>
          <a:p>
            <a:pPr algn="r" rtl="1">
              <a:lnSpc>
                <a:spcPct val="200000"/>
              </a:lnSpc>
            </a:pPr>
            <a:r>
              <a:rPr lang="ar-TN" dirty="0"/>
              <a:t>- خصم أيام الإضراب (قاعدة العمل المنجز)</a:t>
            </a:r>
          </a:p>
          <a:p>
            <a:pPr algn="r" rtl="1">
              <a:lnSpc>
                <a:spcPct val="200000"/>
              </a:lnSpc>
            </a:pPr>
            <a:r>
              <a:rPr lang="ar-TN" dirty="0"/>
              <a:t>- الفصل 389 من القانون عدد 29 لسنة 1994 «يمكن تسخير المؤسسة أو عملتها بمقتضى أمر إذا تقرر إضراب أو صد عن العمل أو شرع فيه وكان من شأنه أن يخل بالسير العادي لمصلحة أساسية»</a:t>
            </a:r>
            <a:endParaRPr lang="fr-FR" dirty="0"/>
          </a:p>
          <a:p>
            <a:pPr algn="r" rtl="1"/>
            <a:endParaRPr lang="fr-FR" dirty="0"/>
          </a:p>
        </p:txBody>
      </p:sp>
    </p:spTree>
    <p:extLst>
      <p:ext uri="{BB962C8B-B14F-4D97-AF65-F5344CB8AC3E}">
        <p14:creationId xmlns:p14="http://schemas.microsoft.com/office/powerpoint/2010/main" val="2517855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714202"/>
          </a:xfrm>
        </p:spPr>
        <p:txBody>
          <a:bodyPr>
            <a:normAutofit/>
          </a:bodyPr>
          <a:lstStyle/>
          <a:p>
            <a:pPr algn="ctr"/>
            <a:r>
              <a:rPr lang="ar-TN" b="1" dirty="0">
                <a:solidFill>
                  <a:srgbClr val="002060"/>
                </a:solidFill>
              </a:rPr>
              <a:t>الحق في ممارسة الحريات العامّة والحياة </a:t>
            </a:r>
            <a:r>
              <a:rPr lang="ar-TN" b="1" dirty="0" err="1">
                <a:solidFill>
                  <a:srgbClr val="002060"/>
                </a:solidFill>
              </a:rPr>
              <a:t>الجمعياتية</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a:xfrm>
            <a:off x="457200" y="2420888"/>
            <a:ext cx="8229600" cy="3705275"/>
          </a:xfrm>
        </p:spPr>
        <p:txBody>
          <a:bodyPr/>
          <a:lstStyle/>
          <a:p>
            <a:pPr algn="r" rtl="1"/>
            <a:endParaRPr lang="ar-TN" dirty="0"/>
          </a:p>
          <a:p>
            <a:pPr marL="342900" indent="-342900" algn="r" rtl="1">
              <a:buFontTx/>
              <a:buChar char="-"/>
            </a:pPr>
            <a:r>
              <a:rPr lang="ar-TN" dirty="0"/>
              <a:t>حرية التفكير والتعبير شريطة </a:t>
            </a:r>
            <a:r>
              <a:rPr lang="ar-TN" dirty="0" err="1"/>
              <a:t>الإحتفاظ</a:t>
            </a:r>
            <a:r>
              <a:rPr lang="ar-TN" dirty="0"/>
              <a:t> بموقف الحياد عند ممارسة الوظيفة </a:t>
            </a:r>
          </a:p>
          <a:p>
            <a:pPr marL="342900" indent="-342900" algn="r" rtl="1">
              <a:buFontTx/>
              <a:buChar char="-"/>
            </a:pPr>
            <a:endParaRPr lang="ar-TN" dirty="0"/>
          </a:p>
          <a:p>
            <a:pPr algn="r" rtl="1"/>
            <a:r>
              <a:rPr lang="ar-TN" dirty="0"/>
              <a:t>-   يعتبر الموظف الذي وقف معاديا للوطن مضرا بواجب الولاء</a:t>
            </a:r>
            <a:endParaRPr lang="fr-FR" dirty="0"/>
          </a:p>
          <a:p>
            <a:pPr algn="r" rtl="1"/>
            <a:endParaRPr lang="fr-FR" dirty="0"/>
          </a:p>
        </p:txBody>
      </p:sp>
    </p:spTree>
    <p:extLst>
      <p:ext uri="{BB962C8B-B14F-4D97-AF65-F5344CB8AC3E}">
        <p14:creationId xmlns:p14="http://schemas.microsoft.com/office/powerpoint/2010/main" val="2826143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normAutofit/>
          </a:bodyPr>
          <a:lstStyle/>
          <a:p>
            <a:pPr algn="ctr"/>
            <a:r>
              <a:rPr lang="ar-TN" b="1" dirty="0">
                <a:solidFill>
                  <a:srgbClr val="002060"/>
                </a:solidFill>
              </a:rPr>
              <a:t>حقوق الموظف بعد إحالته على التقاعد</a:t>
            </a:r>
            <a:endParaRPr lang="fr-FR" dirty="0">
              <a:solidFill>
                <a:srgbClr val="002060"/>
              </a:solidFill>
            </a:endParaRPr>
          </a:p>
        </p:txBody>
      </p:sp>
      <p:sp>
        <p:nvSpPr>
          <p:cNvPr id="3" name="Espace réservé du contenu 2"/>
          <p:cNvSpPr>
            <a:spLocks noGrp="1"/>
          </p:cNvSpPr>
          <p:nvPr>
            <p:ph idx="1"/>
          </p:nvPr>
        </p:nvSpPr>
        <p:spPr/>
        <p:txBody>
          <a:bodyPr/>
          <a:lstStyle/>
          <a:p>
            <a:pPr lvl="0" algn="r" rtl="1"/>
            <a:endParaRPr lang="ar-TN" dirty="0"/>
          </a:p>
          <a:p>
            <a:pPr lvl="0" algn="r" rtl="1"/>
            <a:r>
              <a:rPr lang="ar-TN" dirty="0"/>
              <a:t>- الحق في جراية التقاعد (15 سنة عمل على الأقل)</a:t>
            </a:r>
            <a:endParaRPr lang="fr-FR" dirty="0"/>
          </a:p>
          <a:p>
            <a:pPr lvl="0" algn="r" rtl="1"/>
            <a:endParaRPr lang="ar-TN" dirty="0"/>
          </a:p>
          <a:p>
            <a:pPr lvl="0" algn="r" rtl="1"/>
            <a:r>
              <a:rPr lang="ar-TN" dirty="0"/>
              <a:t>- الحماية من تبعات الأخطاء المهنية ذات الصبغة الإدارية البحتة المرتكبة خلال القيام بالوظيف.</a:t>
            </a:r>
            <a:endParaRPr lang="fr-FR" dirty="0"/>
          </a:p>
          <a:p>
            <a:pPr algn="r" rtl="1"/>
            <a:endParaRPr lang="fr-FR" dirty="0"/>
          </a:p>
        </p:txBody>
      </p:sp>
    </p:spTree>
    <p:extLst>
      <p:ext uri="{BB962C8B-B14F-4D97-AF65-F5344CB8AC3E}">
        <p14:creationId xmlns:p14="http://schemas.microsoft.com/office/powerpoint/2010/main" val="38617199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57200" y="228600"/>
            <a:ext cx="7772400" cy="5648672"/>
          </a:xfrm>
        </p:spPr>
        <p:txBody>
          <a:bodyPr/>
          <a:lstStyle/>
          <a:p>
            <a:r>
              <a:rPr lang="ar-TN" b="1" dirty="0"/>
              <a:t>المساءلة التأديبية</a:t>
            </a:r>
            <a:br>
              <a:rPr lang="ar-TN" b="1" dirty="0"/>
            </a:br>
            <a:r>
              <a:rPr lang="ar-TN" b="1" dirty="0"/>
              <a:t> للعون العمومي</a:t>
            </a:r>
            <a:endParaRPr lang="fr-FR" b="1" dirty="0"/>
          </a:p>
        </p:txBody>
      </p:sp>
    </p:spTree>
    <p:extLst>
      <p:ext uri="{BB962C8B-B14F-4D97-AF65-F5344CB8AC3E}">
        <p14:creationId xmlns:p14="http://schemas.microsoft.com/office/powerpoint/2010/main" val="27388808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412776"/>
            <a:ext cx="7620000" cy="4373563"/>
          </a:xfrm>
        </p:spPr>
        <p:txBody>
          <a:bodyPr/>
          <a:lstStyle/>
          <a:p>
            <a:pPr algn="r" rtl="1"/>
            <a:r>
              <a:rPr lang="ar-TN" sz="2800" b="1" dirty="0"/>
              <a:t>الإخلال بأحد الواجبات</a:t>
            </a:r>
          </a:p>
          <a:p>
            <a:pPr algn="r" rtl="1"/>
            <a:endParaRPr lang="ar-TN" sz="2800" dirty="0"/>
          </a:p>
          <a:p>
            <a:pPr marL="0" indent="0" algn="ctr" rtl="1">
              <a:buNone/>
            </a:pPr>
            <a:r>
              <a:rPr lang="ar-TN" sz="2800" b="1" dirty="0"/>
              <a:t>أخطاء مرتكبة أثناء القيام بالوظيفة </a:t>
            </a:r>
          </a:p>
          <a:p>
            <a:pPr algn="r" rtl="1"/>
            <a:endParaRPr lang="ar-TN" sz="2800" dirty="0"/>
          </a:p>
          <a:p>
            <a:pPr marL="0" indent="0" algn="ctr" rtl="1">
              <a:buNone/>
            </a:pPr>
            <a:r>
              <a:rPr lang="ar-TN" sz="2800" b="1" dirty="0"/>
              <a:t>أخطاء مرتكبة خارج الوظيف </a:t>
            </a:r>
            <a:endParaRPr lang="fr-FR" sz="2800" b="1" dirty="0"/>
          </a:p>
          <a:p>
            <a:pPr algn="r" rtl="1"/>
            <a:endParaRPr lang="fr-FR" dirty="0"/>
          </a:p>
        </p:txBody>
      </p:sp>
    </p:spTree>
    <p:extLst>
      <p:ext uri="{BB962C8B-B14F-4D97-AF65-F5344CB8AC3E}">
        <p14:creationId xmlns:p14="http://schemas.microsoft.com/office/powerpoint/2010/main" val="4055037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859216" cy="1371600"/>
          </a:xfrm>
        </p:spPr>
        <p:txBody>
          <a:bodyPr>
            <a:normAutofit/>
          </a:bodyPr>
          <a:lstStyle/>
          <a:p>
            <a:pPr algn="ctr"/>
            <a:r>
              <a:rPr lang="ar-TN" b="1" dirty="0">
                <a:solidFill>
                  <a:srgbClr val="002060"/>
                </a:solidFill>
              </a:rPr>
              <a:t>أخطاء مرتكبة أثناء القيام بالوظيفة </a:t>
            </a:r>
            <a:endParaRPr lang="fr-FR" b="1" dirty="0">
              <a:solidFill>
                <a:srgbClr val="002060"/>
              </a:solidFill>
            </a:endParaRPr>
          </a:p>
        </p:txBody>
      </p:sp>
      <p:sp>
        <p:nvSpPr>
          <p:cNvPr id="3" name="Espace réservé du contenu 2"/>
          <p:cNvSpPr>
            <a:spLocks noGrp="1"/>
          </p:cNvSpPr>
          <p:nvPr>
            <p:ph idx="1"/>
          </p:nvPr>
        </p:nvSpPr>
        <p:spPr/>
        <p:txBody>
          <a:bodyPr>
            <a:normAutofit/>
          </a:bodyPr>
          <a:lstStyle/>
          <a:p>
            <a:pPr algn="r" rtl="1"/>
            <a:r>
              <a:rPr lang="ar-TN" b="1" dirty="0"/>
              <a:t>-  </a:t>
            </a:r>
            <a:r>
              <a:rPr lang="ar-TN" b="1" dirty="0">
                <a:solidFill>
                  <a:srgbClr val="C00000"/>
                </a:solidFill>
              </a:rPr>
              <a:t>أخطاء تكتسي ص</a:t>
            </a:r>
            <a:r>
              <a:rPr lang="ar-TN" dirty="0">
                <a:solidFill>
                  <a:srgbClr val="C00000"/>
                </a:solidFill>
              </a:rPr>
              <a:t>ب</a:t>
            </a:r>
            <a:r>
              <a:rPr lang="ar-TN" b="1" dirty="0">
                <a:solidFill>
                  <a:srgbClr val="C00000"/>
                </a:solidFill>
              </a:rPr>
              <a:t>غة إدارية بحتة </a:t>
            </a:r>
          </a:p>
          <a:p>
            <a:pPr marL="0" indent="0" algn="r" rtl="1">
              <a:buNone/>
            </a:pPr>
            <a:r>
              <a:rPr lang="ar-TN" b="1" dirty="0"/>
              <a:t>	* عدم القيام بالوظيف</a:t>
            </a:r>
          </a:p>
          <a:p>
            <a:pPr marL="0" indent="0" algn="r" rtl="1">
              <a:buNone/>
            </a:pPr>
            <a:r>
              <a:rPr lang="ar-TN" b="1" dirty="0"/>
              <a:t>	* سوء معاملة المواطنين (المتعاملين مع الإدارة)</a:t>
            </a:r>
          </a:p>
          <a:p>
            <a:pPr marL="0" indent="0" algn="r" rtl="1">
              <a:buNone/>
            </a:pPr>
            <a:r>
              <a:rPr lang="ar-TN" b="1" dirty="0"/>
              <a:t>	* عدم احترام التوقيت الإداري</a:t>
            </a:r>
          </a:p>
          <a:p>
            <a:pPr algn="r" rtl="1"/>
            <a:r>
              <a:rPr lang="ar-TN" b="1" dirty="0"/>
              <a:t>-  </a:t>
            </a:r>
            <a:r>
              <a:rPr lang="ar-TN" b="1" dirty="0">
                <a:solidFill>
                  <a:srgbClr val="C00000"/>
                </a:solidFill>
              </a:rPr>
              <a:t>أخطاء معتبرة كأخطاء تصرف</a:t>
            </a:r>
          </a:p>
          <a:p>
            <a:pPr algn="r" rtl="1"/>
            <a:r>
              <a:rPr lang="ar-TN" b="1" dirty="0"/>
              <a:t>-  </a:t>
            </a:r>
            <a:r>
              <a:rPr lang="ar-TN" b="1" dirty="0">
                <a:solidFill>
                  <a:srgbClr val="C00000"/>
                </a:solidFill>
              </a:rPr>
              <a:t>أخطاء ذات صبغة جزائية </a:t>
            </a:r>
          </a:p>
          <a:p>
            <a:pPr marL="0" indent="0" algn="r" rtl="1">
              <a:buNone/>
            </a:pPr>
            <a:r>
              <a:rPr lang="ar-TN" b="1" dirty="0"/>
              <a:t>	* </a:t>
            </a:r>
            <a:r>
              <a:rPr lang="ar-TN" b="1" dirty="0" err="1"/>
              <a:t>إستعمال</a:t>
            </a:r>
            <a:r>
              <a:rPr lang="ar-TN" b="1" dirty="0"/>
              <a:t> العنف</a:t>
            </a:r>
          </a:p>
          <a:p>
            <a:pPr marL="0" indent="0" algn="r" rtl="1">
              <a:buNone/>
            </a:pPr>
            <a:r>
              <a:rPr lang="ar-TN" b="1" dirty="0"/>
              <a:t>	* </a:t>
            </a:r>
            <a:r>
              <a:rPr lang="ar-TN" b="1" dirty="0" err="1"/>
              <a:t>إختلاس</a:t>
            </a:r>
            <a:r>
              <a:rPr lang="ar-TN" b="1" dirty="0"/>
              <a:t> أموال أو </a:t>
            </a:r>
            <a:r>
              <a:rPr lang="ar-TN" b="1" dirty="0" err="1"/>
              <a:t>الإرتشاء</a:t>
            </a:r>
            <a:endParaRPr lang="ar-TN" b="1" dirty="0"/>
          </a:p>
          <a:p>
            <a:pPr marL="0" indent="0" algn="r" rtl="1">
              <a:buNone/>
            </a:pPr>
            <a:r>
              <a:rPr lang="ar-TN" b="1" dirty="0"/>
              <a:t>	* </a:t>
            </a:r>
            <a:r>
              <a:rPr lang="ar-TN" b="1" dirty="0" err="1"/>
              <a:t>الإعتداء</a:t>
            </a:r>
            <a:r>
              <a:rPr lang="ar-TN" b="1" dirty="0"/>
              <a:t> على الأخلاق الحميدة</a:t>
            </a:r>
            <a:endParaRPr lang="fr-FR" b="1" dirty="0"/>
          </a:p>
        </p:txBody>
      </p:sp>
    </p:spTree>
    <p:extLst>
      <p:ext uri="{BB962C8B-B14F-4D97-AF65-F5344CB8AC3E}">
        <p14:creationId xmlns:p14="http://schemas.microsoft.com/office/powerpoint/2010/main" val="22240928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643192" cy="1371600"/>
          </a:xfrm>
        </p:spPr>
        <p:txBody>
          <a:bodyPr/>
          <a:lstStyle/>
          <a:p>
            <a:pPr algn="ctr"/>
            <a:r>
              <a:rPr lang="ar-TN" b="1" dirty="0">
                <a:solidFill>
                  <a:srgbClr val="002060"/>
                </a:solidFill>
              </a:rPr>
              <a:t>أخطاء مرتكبة خارج الوظيف </a:t>
            </a:r>
            <a:endParaRPr lang="fr-FR" b="1" dirty="0">
              <a:solidFill>
                <a:srgbClr val="002060"/>
              </a:solidFill>
            </a:endParaRPr>
          </a:p>
        </p:txBody>
      </p:sp>
      <p:sp>
        <p:nvSpPr>
          <p:cNvPr id="3" name="Espace réservé du contenu 2"/>
          <p:cNvSpPr>
            <a:spLocks noGrp="1"/>
          </p:cNvSpPr>
          <p:nvPr>
            <p:ph idx="1"/>
          </p:nvPr>
        </p:nvSpPr>
        <p:spPr/>
        <p:txBody>
          <a:bodyPr/>
          <a:lstStyle/>
          <a:p>
            <a:pPr algn="r" rtl="1"/>
            <a:endParaRPr lang="ar-TN" b="1" dirty="0">
              <a:solidFill>
                <a:srgbClr val="C00000"/>
              </a:solidFill>
            </a:endParaRPr>
          </a:p>
          <a:p>
            <a:pPr marL="342900" indent="-342900" algn="r" rtl="1">
              <a:buFontTx/>
              <a:buChar char="-"/>
            </a:pPr>
            <a:r>
              <a:rPr lang="ar-TN" b="1" dirty="0">
                <a:solidFill>
                  <a:srgbClr val="C00000"/>
                </a:solidFill>
              </a:rPr>
              <a:t>أخطاء ذات صبغة تأديبية بحته </a:t>
            </a:r>
            <a:endParaRPr lang="ar-TN" dirty="0">
              <a:solidFill>
                <a:srgbClr val="C00000"/>
              </a:solidFill>
            </a:endParaRPr>
          </a:p>
          <a:p>
            <a:pPr algn="r" rtl="1"/>
            <a:r>
              <a:rPr lang="ar-TN" b="1" dirty="0">
                <a:solidFill>
                  <a:srgbClr val="C00000"/>
                </a:solidFill>
              </a:rPr>
              <a:t>	</a:t>
            </a:r>
            <a:r>
              <a:rPr lang="ar-TN" b="1" dirty="0"/>
              <a:t>* ممارسة نشاط مهني بمقابل دون ترخيص</a:t>
            </a:r>
          </a:p>
          <a:p>
            <a:pPr algn="r" rtl="1"/>
            <a:endParaRPr lang="ar-TN" b="1" dirty="0"/>
          </a:p>
          <a:p>
            <a:pPr algn="r" rtl="1"/>
            <a:r>
              <a:rPr lang="ar-TN" b="1" dirty="0"/>
              <a:t>-    </a:t>
            </a:r>
            <a:r>
              <a:rPr lang="ar-TN" b="1" dirty="0">
                <a:solidFill>
                  <a:srgbClr val="C00000"/>
                </a:solidFill>
              </a:rPr>
              <a:t>أخطاء ذات صبغة جزائية</a:t>
            </a:r>
          </a:p>
          <a:p>
            <a:pPr marL="0" indent="0" algn="r" rtl="1">
              <a:buNone/>
            </a:pPr>
            <a:r>
              <a:rPr lang="ar-TN" b="1" dirty="0"/>
              <a:t>	* إفشاء السرّ المهني</a:t>
            </a:r>
          </a:p>
          <a:p>
            <a:pPr marL="0" indent="0" algn="r" rtl="1">
              <a:buNone/>
            </a:pPr>
            <a:r>
              <a:rPr lang="ar-TN" b="1" dirty="0"/>
              <a:t>	* ثلب الرئيس المباشر</a:t>
            </a:r>
          </a:p>
          <a:p>
            <a:pPr marL="0" indent="0" algn="r" rtl="1">
              <a:buNone/>
            </a:pPr>
            <a:r>
              <a:rPr lang="ar-TN" b="1" dirty="0"/>
              <a:t>	* </a:t>
            </a:r>
            <a:r>
              <a:rPr lang="ar-SA" b="1" dirty="0"/>
              <a:t>سكر و عربدة في الطريق</a:t>
            </a:r>
            <a:r>
              <a:rPr lang="ar-TN" b="1" dirty="0"/>
              <a:t> العام</a:t>
            </a:r>
            <a:r>
              <a:rPr lang="ar-SA" b="1" dirty="0"/>
              <a:t> </a:t>
            </a:r>
            <a:r>
              <a:rPr lang="ar-TN" b="1" dirty="0"/>
              <a:t> </a:t>
            </a:r>
          </a:p>
          <a:p>
            <a:pPr marL="0" indent="0" algn="r" rtl="1">
              <a:buNone/>
            </a:pPr>
            <a:r>
              <a:rPr lang="ar-TN" b="1" dirty="0"/>
              <a:t>	* جريمة زنا</a:t>
            </a:r>
            <a:endParaRPr lang="fr-FR" b="1" dirty="0"/>
          </a:p>
        </p:txBody>
      </p:sp>
    </p:spTree>
    <p:extLst>
      <p:ext uri="{BB962C8B-B14F-4D97-AF65-F5344CB8AC3E}">
        <p14:creationId xmlns:p14="http://schemas.microsoft.com/office/powerpoint/2010/main" val="2242310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836712"/>
            <a:ext cx="5616624" cy="4571999"/>
          </a:xfrm>
        </p:spPr>
        <p:txBody>
          <a:bodyPr/>
          <a:lstStyle/>
          <a:p>
            <a:r>
              <a:rPr lang="ar-TN" b="1" dirty="0"/>
              <a:t>واجبات الموظف العمومي</a:t>
            </a:r>
            <a:endParaRPr lang="fr-FR" b="1" dirty="0"/>
          </a:p>
        </p:txBody>
      </p:sp>
    </p:spTree>
    <p:extLst>
      <p:ext uri="{BB962C8B-B14F-4D97-AF65-F5344CB8AC3E}">
        <p14:creationId xmlns:p14="http://schemas.microsoft.com/office/powerpoint/2010/main" val="10342168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TN" b="1" dirty="0"/>
              <a:t>القرار التأديبي </a:t>
            </a:r>
            <a:endParaRPr lang="fr-FR" b="1" dirty="0"/>
          </a:p>
        </p:txBody>
      </p:sp>
    </p:spTree>
    <p:extLst>
      <p:ext uri="{BB962C8B-B14F-4D97-AF65-F5344CB8AC3E}">
        <p14:creationId xmlns:p14="http://schemas.microsoft.com/office/powerpoint/2010/main" val="30484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643192" cy="1371600"/>
          </a:xfrm>
        </p:spPr>
        <p:txBody>
          <a:bodyPr/>
          <a:lstStyle/>
          <a:p>
            <a:pPr algn="ctr"/>
            <a:r>
              <a:rPr lang="ar-TN" b="1" dirty="0">
                <a:solidFill>
                  <a:srgbClr val="002060"/>
                </a:solidFill>
              </a:rPr>
              <a:t>عقوبات درجة أولى</a:t>
            </a:r>
            <a:endParaRPr lang="fr-FR" b="1" dirty="0">
              <a:solidFill>
                <a:srgbClr val="002060"/>
              </a:solidFill>
            </a:endParaRPr>
          </a:p>
        </p:txBody>
      </p:sp>
      <p:sp>
        <p:nvSpPr>
          <p:cNvPr id="3" name="Espace réservé du contenu 2"/>
          <p:cNvSpPr>
            <a:spLocks noGrp="1"/>
          </p:cNvSpPr>
          <p:nvPr>
            <p:ph idx="1"/>
          </p:nvPr>
        </p:nvSpPr>
        <p:spPr/>
        <p:txBody>
          <a:bodyPr/>
          <a:lstStyle/>
          <a:p>
            <a:pPr marL="0" indent="0" algn="r" rtl="1">
              <a:buNone/>
            </a:pPr>
            <a:endParaRPr lang="ar-TN" dirty="0"/>
          </a:p>
          <a:p>
            <a:pPr marL="0" indent="0" algn="r" rtl="1">
              <a:buNone/>
            </a:pPr>
            <a:endParaRPr lang="ar-TN" dirty="0"/>
          </a:p>
          <a:p>
            <a:pPr marL="0" indent="0" algn="r" rtl="1">
              <a:buNone/>
            </a:pPr>
            <a:endParaRPr lang="ar-TN" dirty="0"/>
          </a:p>
          <a:p>
            <a:pPr marL="0" indent="0" algn="r" rtl="1">
              <a:buNone/>
            </a:pPr>
            <a:endParaRPr lang="ar-TN" dirty="0"/>
          </a:p>
          <a:p>
            <a:pPr marL="0" indent="0" algn="r" rtl="1">
              <a:buNone/>
            </a:pPr>
            <a:r>
              <a:rPr lang="ar-TN" sz="2400" dirty="0">
                <a:solidFill>
                  <a:srgbClr val="C00000"/>
                </a:solidFill>
              </a:rPr>
              <a:t>خطأ غير جسيم: </a:t>
            </a:r>
            <a:r>
              <a:rPr lang="ar-TN" sz="2400" dirty="0"/>
              <a:t>ستوجب الإنذار أو التوبيخ</a:t>
            </a:r>
          </a:p>
        </p:txBody>
      </p:sp>
    </p:spTree>
    <p:extLst>
      <p:ext uri="{BB962C8B-B14F-4D97-AF65-F5344CB8AC3E}">
        <p14:creationId xmlns:p14="http://schemas.microsoft.com/office/powerpoint/2010/main" val="28005356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عقوبات درجة ثانية </a:t>
            </a:r>
            <a:endParaRPr lang="fr-FR" b="1" dirty="0">
              <a:solidFill>
                <a:srgbClr val="002060"/>
              </a:solidFill>
            </a:endParaRPr>
          </a:p>
        </p:txBody>
      </p:sp>
      <p:sp>
        <p:nvSpPr>
          <p:cNvPr id="3" name="Espace réservé du contenu 2"/>
          <p:cNvSpPr>
            <a:spLocks noGrp="1"/>
          </p:cNvSpPr>
          <p:nvPr>
            <p:ph idx="1"/>
          </p:nvPr>
        </p:nvSpPr>
        <p:spPr/>
        <p:txBody>
          <a:bodyPr>
            <a:normAutofit/>
          </a:bodyPr>
          <a:lstStyle/>
          <a:p>
            <a:pPr algn="r" rtl="1"/>
            <a:endParaRPr lang="ar-TN" sz="2400" dirty="0"/>
          </a:p>
          <a:p>
            <a:pPr algn="r" rtl="1"/>
            <a:r>
              <a:rPr lang="ar-TN" sz="2400" dirty="0">
                <a:solidFill>
                  <a:srgbClr val="C00000"/>
                </a:solidFill>
              </a:rPr>
              <a:t>خطأ جسيم:  </a:t>
            </a:r>
            <a:r>
              <a:rPr lang="ar-TN" sz="2400" dirty="0"/>
              <a:t>يستوجب الإحالة على مجلس التأديب</a:t>
            </a:r>
          </a:p>
          <a:p>
            <a:pPr algn="r" rtl="1"/>
            <a:endParaRPr lang="ar-TN" sz="2400" dirty="0"/>
          </a:p>
          <a:p>
            <a:pPr marL="800100" lvl="1" indent="-342900" algn="r" rtl="1">
              <a:buFontTx/>
              <a:buChar char="-"/>
            </a:pPr>
            <a:r>
              <a:rPr lang="ar-TN" sz="2400" b="1" dirty="0"/>
              <a:t>التأخر في الدرجة لمدة تتراوح بين 3 أشهر إلى سنة</a:t>
            </a:r>
          </a:p>
          <a:p>
            <a:pPr marL="800100" lvl="1" indent="-342900" algn="r" rtl="1">
              <a:buFontTx/>
              <a:buChar char="-"/>
            </a:pPr>
            <a:r>
              <a:rPr lang="ar-TN" sz="2400" b="1" dirty="0"/>
              <a:t>النقلة الوجوبية مع تغيير الإقامة</a:t>
            </a:r>
            <a:endParaRPr lang="fr-FR" sz="2400" b="1" dirty="0"/>
          </a:p>
          <a:p>
            <a:pPr marL="800100" lvl="1" indent="-342900" algn="r" rtl="1">
              <a:buFontTx/>
              <a:buChar char="-"/>
            </a:pPr>
            <a:r>
              <a:rPr lang="ar-TN" sz="2400" b="1" dirty="0"/>
              <a:t>الرفت المؤقت لمدّة أقصاها 6 أشهر مع الحرمان من المرتب</a:t>
            </a:r>
          </a:p>
          <a:p>
            <a:pPr marL="457200" lvl="1" indent="0" algn="r" rtl="1">
              <a:buNone/>
            </a:pPr>
            <a:r>
              <a:rPr lang="ar-TN" sz="2400" b="1" dirty="0"/>
              <a:t>-   العزل دون توقيف الحق في جراية التقاعد</a:t>
            </a:r>
            <a:endParaRPr lang="fr-FR" sz="2400" b="1" dirty="0"/>
          </a:p>
          <a:p>
            <a:pPr marL="457200" lvl="1" indent="0" algn="r" rtl="1">
              <a:buNone/>
            </a:pPr>
            <a:endParaRPr lang="ar-TN" b="1" dirty="0"/>
          </a:p>
          <a:p>
            <a:pPr algn="r" rtl="1"/>
            <a:endParaRPr lang="fr-FR" dirty="0"/>
          </a:p>
        </p:txBody>
      </p:sp>
    </p:spTree>
    <p:extLst>
      <p:ext uri="{BB962C8B-B14F-4D97-AF65-F5344CB8AC3E}">
        <p14:creationId xmlns:p14="http://schemas.microsoft.com/office/powerpoint/2010/main" val="19379181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715200" cy="1371600"/>
          </a:xfrm>
        </p:spPr>
        <p:txBody>
          <a:bodyPr/>
          <a:lstStyle/>
          <a:p>
            <a:pPr algn="ctr"/>
            <a:r>
              <a:rPr lang="ar-TN" b="1" dirty="0" err="1">
                <a:solidFill>
                  <a:srgbClr val="002060"/>
                </a:solidFill>
              </a:rPr>
              <a:t>الإنقطاع</a:t>
            </a:r>
            <a:r>
              <a:rPr lang="ar-TN" b="1" dirty="0">
                <a:solidFill>
                  <a:srgbClr val="002060"/>
                </a:solidFill>
              </a:rPr>
              <a:t> النهائي عن ممارسة الوظيفة</a:t>
            </a:r>
            <a:endParaRPr lang="fr-FR" dirty="0">
              <a:solidFill>
                <a:srgbClr val="002060"/>
              </a:solidFill>
            </a:endParaRPr>
          </a:p>
        </p:txBody>
      </p:sp>
      <p:sp>
        <p:nvSpPr>
          <p:cNvPr id="3" name="Espace réservé du contenu 2"/>
          <p:cNvSpPr>
            <a:spLocks noGrp="1"/>
          </p:cNvSpPr>
          <p:nvPr>
            <p:ph idx="1"/>
          </p:nvPr>
        </p:nvSpPr>
        <p:spPr>
          <a:xfrm>
            <a:off x="179512" y="1752600"/>
            <a:ext cx="8208912" cy="4373563"/>
          </a:xfrm>
        </p:spPr>
        <p:txBody>
          <a:bodyPr>
            <a:normAutofit/>
          </a:bodyPr>
          <a:lstStyle/>
          <a:p>
            <a:pPr algn="r" rtl="1"/>
            <a:r>
              <a:rPr lang="ar-TN" b="1" dirty="0">
                <a:solidFill>
                  <a:srgbClr val="C00000"/>
                </a:solidFill>
              </a:rPr>
              <a:t>1- فقدان الجنسية التونسية والحقوق المدنية:</a:t>
            </a:r>
          </a:p>
          <a:p>
            <a:pPr marL="0" indent="0" algn="r" rtl="1">
              <a:buNone/>
            </a:pPr>
            <a:r>
              <a:rPr lang="ar-TN" dirty="0"/>
              <a:t>- </a:t>
            </a:r>
            <a:r>
              <a:rPr lang="ar-TN" dirty="0">
                <a:solidFill>
                  <a:schemeClr val="tx2">
                    <a:lumMod val="50000"/>
                  </a:schemeClr>
                </a:solidFill>
              </a:rPr>
              <a:t>فقدان الجنسية التونسية:</a:t>
            </a:r>
          </a:p>
          <a:p>
            <a:pPr marL="0" indent="0" algn="r" rtl="1">
              <a:buNone/>
            </a:pPr>
            <a:r>
              <a:rPr lang="ar-TN" dirty="0"/>
              <a:t>	* الشخص الذي يرتكب جناية ضد أمن الدولة</a:t>
            </a:r>
          </a:p>
          <a:p>
            <a:pPr marL="0" indent="0" algn="r" rtl="1">
              <a:buNone/>
            </a:pPr>
            <a:r>
              <a:rPr lang="ar-TN" dirty="0"/>
              <a:t>	* المتجنس الذي يتم سحب جنسيته </a:t>
            </a:r>
          </a:p>
          <a:p>
            <a:pPr marL="0" indent="0" algn="r" rtl="1">
              <a:buNone/>
            </a:pPr>
            <a:r>
              <a:rPr lang="ar-TN" dirty="0">
                <a:solidFill>
                  <a:schemeClr val="tx2">
                    <a:lumMod val="50000"/>
                  </a:schemeClr>
                </a:solidFill>
              </a:rPr>
              <a:t>- فقدان الحقوق المدنية:</a:t>
            </a:r>
          </a:p>
          <a:p>
            <a:pPr marL="0" indent="0" algn="r" rtl="1">
              <a:buNone/>
            </a:pPr>
            <a:r>
              <a:rPr lang="ar-TN" dirty="0"/>
              <a:t>	* صدور حكم جزائي بالسجن لمدة تتجاوز 3 أشهر مع النفاذ أو 6 أشهر مع عدم النفاذ </a:t>
            </a:r>
          </a:p>
          <a:p>
            <a:pPr marL="0" indent="0" algn="r" rtl="1">
              <a:buNone/>
            </a:pPr>
            <a:r>
              <a:rPr lang="ar-TN" dirty="0"/>
              <a:t>	* صدور حكم قضائي بالإفلاس</a:t>
            </a:r>
          </a:p>
          <a:p>
            <a:pPr marL="0" indent="0" algn="r" rtl="1">
              <a:buNone/>
            </a:pPr>
            <a:r>
              <a:rPr lang="ar-TN" dirty="0"/>
              <a:t>	* صدور حكم قضائي بالحجر</a:t>
            </a:r>
            <a:endParaRPr lang="fr-FR" dirty="0"/>
          </a:p>
        </p:txBody>
      </p:sp>
    </p:spTree>
    <p:extLst>
      <p:ext uri="{BB962C8B-B14F-4D97-AF65-F5344CB8AC3E}">
        <p14:creationId xmlns:p14="http://schemas.microsoft.com/office/powerpoint/2010/main" val="18840303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548680"/>
            <a:ext cx="7620000" cy="5832648"/>
          </a:xfrm>
        </p:spPr>
        <p:txBody>
          <a:bodyPr>
            <a:normAutofit/>
          </a:bodyPr>
          <a:lstStyle/>
          <a:p>
            <a:pPr algn="r" rtl="1"/>
            <a:r>
              <a:rPr lang="ar-TN" b="1" dirty="0">
                <a:solidFill>
                  <a:srgbClr val="C00000"/>
                </a:solidFill>
              </a:rPr>
              <a:t>2- </a:t>
            </a:r>
            <a:r>
              <a:rPr lang="ar-TN" b="1" dirty="0" err="1">
                <a:solidFill>
                  <a:srgbClr val="C00000"/>
                </a:solidFill>
              </a:rPr>
              <a:t>الإستقالة</a:t>
            </a:r>
            <a:r>
              <a:rPr lang="ar-TN" dirty="0">
                <a:solidFill>
                  <a:srgbClr val="C00000"/>
                </a:solidFill>
              </a:rPr>
              <a:t>: </a:t>
            </a:r>
            <a:r>
              <a:rPr lang="ar-TN" dirty="0"/>
              <a:t>مطلب كتابي وموافقة الإدارة</a:t>
            </a:r>
          </a:p>
          <a:p>
            <a:pPr algn="r" rtl="1"/>
            <a:endParaRPr lang="ar-TN" b="1" dirty="0"/>
          </a:p>
          <a:p>
            <a:pPr algn="r" rtl="1"/>
            <a:r>
              <a:rPr lang="ar-TN" b="1" dirty="0">
                <a:solidFill>
                  <a:srgbClr val="C00000"/>
                </a:solidFill>
              </a:rPr>
              <a:t>3- </a:t>
            </a:r>
            <a:r>
              <a:rPr lang="ar-SA" b="1" dirty="0">
                <a:solidFill>
                  <a:srgbClr val="C00000"/>
                </a:solidFill>
              </a:rPr>
              <a:t>الإعفاء</a:t>
            </a:r>
            <a:r>
              <a:rPr lang="ar-TN" b="1" dirty="0">
                <a:solidFill>
                  <a:srgbClr val="C00000"/>
                </a:solidFill>
              </a:rPr>
              <a:t>:</a:t>
            </a:r>
          </a:p>
          <a:p>
            <a:pPr marL="457200" lvl="1" indent="0" algn="r" rtl="1">
              <a:lnSpc>
                <a:spcPct val="150000"/>
              </a:lnSpc>
              <a:buNone/>
            </a:pPr>
            <a:r>
              <a:rPr lang="ar-TN" b="1" dirty="0"/>
              <a:t>* </a:t>
            </a:r>
            <a:r>
              <a:rPr lang="ar-SA" b="1" dirty="0"/>
              <a:t>أسباب صحية</a:t>
            </a:r>
            <a:endParaRPr lang="ar-TN" b="1" dirty="0"/>
          </a:p>
          <a:p>
            <a:pPr lvl="1" indent="0" algn="r" rtl="1">
              <a:lnSpc>
                <a:spcPct val="150000"/>
              </a:lnSpc>
              <a:buNone/>
            </a:pPr>
            <a:r>
              <a:rPr lang="ar-TN" b="1" dirty="0"/>
              <a:t>*  ل</a:t>
            </a:r>
            <a:r>
              <a:rPr lang="ar-SA" b="1" dirty="0"/>
              <a:t>أجل القصور المهني</a:t>
            </a:r>
            <a:r>
              <a:rPr lang="ar-TN" b="1" dirty="0"/>
              <a:t>: أي لسبب غير صحي، </a:t>
            </a:r>
            <a:r>
              <a:rPr lang="ar-SA" b="1" dirty="0"/>
              <a:t>في صورة إثبات الإدارة الصبغة المتكررة للأخطاء التي يرتكبها العون أو لعجزه المتواصل عن القيام بالأعمال </a:t>
            </a:r>
            <a:r>
              <a:rPr lang="ar-SA" b="1" dirty="0" err="1"/>
              <a:t>الموكولة</a:t>
            </a:r>
            <a:r>
              <a:rPr lang="ar-SA" b="1" dirty="0"/>
              <a:t> إليه</a:t>
            </a:r>
            <a:endParaRPr lang="ar-TN" b="1" dirty="0"/>
          </a:p>
          <a:p>
            <a:pPr marL="800100" lvl="1" indent="-342900" algn="r" rtl="1">
              <a:buFontTx/>
              <a:buChar char="-"/>
            </a:pPr>
            <a:endParaRPr lang="ar-TN" sz="2400" dirty="0"/>
          </a:p>
          <a:p>
            <a:pPr algn="r" rtl="1"/>
            <a:r>
              <a:rPr lang="ar-TN" b="1" dirty="0">
                <a:solidFill>
                  <a:srgbClr val="C00000"/>
                </a:solidFill>
              </a:rPr>
              <a:t>4- العزل: </a:t>
            </a:r>
            <a:r>
              <a:rPr lang="ar-TN" sz="2800" dirty="0"/>
              <a:t>	</a:t>
            </a:r>
            <a:r>
              <a:rPr lang="ar-SA" dirty="0"/>
              <a:t>يكون ذلك وجوبا بعد عرض العون على مجلس التأديب</a:t>
            </a:r>
            <a:endParaRPr lang="fr-FR" dirty="0"/>
          </a:p>
          <a:p>
            <a:pPr algn="r" rtl="1"/>
            <a:endParaRPr lang="ar-TN" dirty="0"/>
          </a:p>
          <a:p>
            <a:pPr algn="r" rtl="1"/>
            <a:r>
              <a:rPr lang="ar-TN" dirty="0">
                <a:solidFill>
                  <a:srgbClr val="C00000"/>
                </a:solidFill>
              </a:rPr>
              <a:t>5- الإحالة على التقاعد / فسخ العقد</a:t>
            </a:r>
            <a:endParaRPr lang="fr-FR" dirty="0">
              <a:solidFill>
                <a:srgbClr val="C00000"/>
              </a:solidFill>
            </a:endParaRPr>
          </a:p>
          <a:p>
            <a:pPr algn="ctr" rtl="1"/>
            <a:endParaRPr lang="ar-TN" dirty="0"/>
          </a:p>
        </p:txBody>
      </p:sp>
    </p:spTree>
    <p:extLst>
      <p:ext uri="{BB962C8B-B14F-4D97-AF65-F5344CB8AC3E}">
        <p14:creationId xmlns:p14="http://schemas.microsoft.com/office/powerpoint/2010/main" val="26989585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1196752"/>
            <a:ext cx="5791200" cy="5040560"/>
          </a:xfrm>
        </p:spPr>
        <p:txBody>
          <a:bodyPr>
            <a:noAutofit/>
          </a:bodyPr>
          <a:lstStyle/>
          <a:p>
            <a:r>
              <a:rPr lang="ar-TN" sz="8800" b="1" spc="-80" dirty="0">
                <a:solidFill>
                  <a:schemeClr val="tx1"/>
                </a:solidFill>
              </a:rPr>
              <a:t>مهام</a:t>
            </a:r>
            <a:br>
              <a:rPr lang="ar-TN" sz="8800" b="1" spc="-80" dirty="0">
                <a:solidFill>
                  <a:schemeClr val="tx1"/>
                </a:solidFill>
              </a:rPr>
            </a:br>
            <a:r>
              <a:rPr lang="ar-TN" sz="8800" b="1" spc="-80" dirty="0">
                <a:solidFill>
                  <a:schemeClr val="tx1"/>
                </a:solidFill>
              </a:rPr>
              <a:t>ومهارات الحارس</a:t>
            </a:r>
            <a:br>
              <a:rPr lang="fr-FR" sz="8800" b="1" spc="-80" dirty="0">
                <a:solidFill>
                  <a:schemeClr val="tx1"/>
                </a:solidFill>
              </a:rPr>
            </a:br>
            <a:endParaRPr lang="fr-FR" sz="8800" b="1" spc="-80" dirty="0">
              <a:solidFill>
                <a:schemeClr val="tx1"/>
              </a:solidFill>
            </a:endParaRPr>
          </a:p>
        </p:txBody>
      </p:sp>
    </p:spTree>
    <p:extLst>
      <p:ext uri="{BB962C8B-B14F-4D97-AF65-F5344CB8AC3E}">
        <p14:creationId xmlns:p14="http://schemas.microsoft.com/office/powerpoint/2010/main" val="38994267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715200" cy="1371600"/>
          </a:xfrm>
        </p:spPr>
        <p:txBody>
          <a:bodyPr/>
          <a:lstStyle/>
          <a:p>
            <a:pPr algn="ctr"/>
            <a:r>
              <a:rPr lang="ar-TN" b="1" dirty="0">
                <a:solidFill>
                  <a:srgbClr val="002060"/>
                </a:solidFill>
              </a:rPr>
              <a:t>العلاقات بين الأعوان العموميين</a:t>
            </a:r>
            <a:endParaRPr lang="fr-FR" b="1" dirty="0">
              <a:solidFill>
                <a:srgbClr val="002060"/>
              </a:solidFill>
            </a:endParaRPr>
          </a:p>
        </p:txBody>
      </p:sp>
      <p:sp>
        <p:nvSpPr>
          <p:cNvPr id="3" name="Espace réservé du contenu 2"/>
          <p:cNvSpPr>
            <a:spLocks noGrp="1"/>
          </p:cNvSpPr>
          <p:nvPr>
            <p:ph idx="1"/>
          </p:nvPr>
        </p:nvSpPr>
        <p:spPr/>
        <p:txBody>
          <a:bodyPr/>
          <a:lstStyle/>
          <a:p>
            <a:pPr algn="r" rtl="1"/>
            <a:endParaRPr lang="ar-TN" b="1" dirty="0"/>
          </a:p>
          <a:p>
            <a:pPr algn="r" rtl="1"/>
            <a:r>
              <a:rPr lang="ar-TN" sz="2800" b="1" dirty="0"/>
              <a:t>الباب 2 من مدونة سلوك وأخلاقيات العون العمومي</a:t>
            </a:r>
          </a:p>
          <a:p>
            <a:pPr algn="r" rtl="1"/>
            <a:endParaRPr lang="fr-FR" b="1" dirty="0"/>
          </a:p>
          <a:p>
            <a:pPr marL="0" indent="0" algn="r" rtl="1">
              <a:buNone/>
            </a:pPr>
            <a:r>
              <a:rPr lang="ar-TN" b="1" dirty="0"/>
              <a:t>	- علاقة العون العمومي برؤسائه</a:t>
            </a:r>
          </a:p>
          <a:p>
            <a:pPr marL="0" indent="0" algn="r" rtl="1">
              <a:buNone/>
            </a:pPr>
            <a:endParaRPr lang="ar-TN" b="1" dirty="0"/>
          </a:p>
          <a:p>
            <a:pPr marL="0" indent="0" algn="r" rtl="1">
              <a:buNone/>
            </a:pPr>
            <a:r>
              <a:rPr lang="ar-TN" b="1" dirty="0"/>
              <a:t>	- علاقة العون العمومي بزملائه</a:t>
            </a:r>
          </a:p>
          <a:p>
            <a:pPr marL="0" indent="0" algn="r" rtl="1">
              <a:buNone/>
            </a:pPr>
            <a:endParaRPr lang="ar-TN" b="1" dirty="0"/>
          </a:p>
          <a:p>
            <a:pPr marL="0" indent="0" algn="r" rtl="1">
              <a:buNone/>
            </a:pPr>
            <a:r>
              <a:rPr lang="ar-TN" b="1" dirty="0"/>
              <a:t>	- علاقة العون العمومي بمرؤوسيه</a:t>
            </a:r>
          </a:p>
          <a:p>
            <a:pPr algn="r" rtl="1"/>
            <a:endParaRPr lang="ar-TN" dirty="0"/>
          </a:p>
        </p:txBody>
      </p:sp>
    </p:spTree>
    <p:extLst>
      <p:ext uri="{BB962C8B-B14F-4D97-AF65-F5344CB8AC3E}">
        <p14:creationId xmlns:p14="http://schemas.microsoft.com/office/powerpoint/2010/main" val="9668804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normAutofit/>
          </a:bodyPr>
          <a:lstStyle/>
          <a:p>
            <a:pPr algn="ctr"/>
            <a:r>
              <a:rPr lang="ar-TN" b="1" dirty="0">
                <a:solidFill>
                  <a:srgbClr val="002060"/>
                </a:solidFill>
              </a:rPr>
              <a:t>علاقة العون العمومي برؤسائه</a:t>
            </a:r>
            <a:endParaRPr lang="fr-FR" dirty="0">
              <a:solidFill>
                <a:srgbClr val="002060"/>
              </a:solidFill>
            </a:endParaRPr>
          </a:p>
        </p:txBody>
      </p:sp>
      <p:sp>
        <p:nvSpPr>
          <p:cNvPr id="3" name="Espace réservé du contenu 2"/>
          <p:cNvSpPr>
            <a:spLocks noGrp="1"/>
          </p:cNvSpPr>
          <p:nvPr>
            <p:ph idx="1"/>
          </p:nvPr>
        </p:nvSpPr>
        <p:spPr/>
        <p:txBody>
          <a:bodyPr/>
          <a:lstStyle/>
          <a:p>
            <a:pPr algn="r" rtl="1"/>
            <a:endParaRPr lang="ar-TN" dirty="0"/>
          </a:p>
          <a:p>
            <a:pPr marL="342900" indent="-342900" algn="r" rtl="1">
              <a:buFontTx/>
              <a:buChar char="-"/>
            </a:pPr>
            <a:r>
              <a:rPr lang="ar-TN" dirty="0" err="1"/>
              <a:t>إحترام</a:t>
            </a:r>
            <a:r>
              <a:rPr lang="ar-TN" dirty="0"/>
              <a:t> رؤسائه دون سعي </a:t>
            </a:r>
            <a:r>
              <a:rPr lang="ar-TN" dirty="0" err="1"/>
              <a:t>لإسترضائهم</a:t>
            </a:r>
            <a:r>
              <a:rPr lang="ar-TN" dirty="0"/>
              <a:t> لكسب أي معاملة تفضيلية</a:t>
            </a:r>
          </a:p>
          <a:p>
            <a:pPr algn="r" rtl="1"/>
            <a:endParaRPr lang="ar-TN" dirty="0"/>
          </a:p>
          <a:p>
            <a:pPr marL="342900" indent="-342900" algn="r" rtl="1">
              <a:buFontTx/>
              <a:buChar char="-"/>
            </a:pPr>
            <a:r>
              <a:rPr lang="ar-TN" dirty="0" err="1"/>
              <a:t>الإمتثال</a:t>
            </a:r>
            <a:r>
              <a:rPr lang="ar-TN" dirty="0"/>
              <a:t> لتعليمات رئيسه المباشر وتنفيذها</a:t>
            </a:r>
          </a:p>
          <a:p>
            <a:pPr marL="342900" indent="-342900" algn="r" rtl="1">
              <a:buFontTx/>
              <a:buChar char="-"/>
            </a:pPr>
            <a:endParaRPr lang="ar-TN" dirty="0"/>
          </a:p>
          <a:p>
            <a:pPr marL="342900" indent="-342900" algn="r" rtl="1">
              <a:buFontTx/>
              <a:buChar char="-"/>
            </a:pPr>
            <a:r>
              <a:rPr lang="ar-TN" dirty="0"/>
              <a:t>التعاون مع رؤسائه وإفادتهم بنصائحه وبخبرته والإعراض عن تعمد مغالطتهم</a:t>
            </a:r>
          </a:p>
          <a:p>
            <a:pPr marL="342900" indent="-342900" algn="r" rtl="1">
              <a:buFontTx/>
              <a:buChar char="-"/>
            </a:pPr>
            <a:endParaRPr lang="ar-TN" dirty="0"/>
          </a:p>
          <a:p>
            <a:pPr algn="r" rtl="1"/>
            <a:r>
              <a:rPr lang="ar-TN" dirty="0"/>
              <a:t>-    إعلام رئيسه المباشر بكل خرق للقانون لاحظه أثناء إنجاز العمل</a:t>
            </a:r>
            <a:endParaRPr lang="fr-FR" dirty="0"/>
          </a:p>
        </p:txBody>
      </p:sp>
    </p:spTree>
    <p:extLst>
      <p:ext uri="{BB962C8B-B14F-4D97-AF65-F5344CB8AC3E}">
        <p14:creationId xmlns:p14="http://schemas.microsoft.com/office/powerpoint/2010/main" val="2394388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علاقة العون العمومي بزملائه</a:t>
            </a:r>
            <a:endParaRPr lang="fr-FR" dirty="0">
              <a:solidFill>
                <a:srgbClr val="002060"/>
              </a:solidFill>
            </a:endParaRPr>
          </a:p>
        </p:txBody>
      </p:sp>
      <p:sp>
        <p:nvSpPr>
          <p:cNvPr id="3" name="Espace réservé du contenu 2"/>
          <p:cNvSpPr>
            <a:spLocks noGrp="1"/>
          </p:cNvSpPr>
          <p:nvPr>
            <p:ph idx="1"/>
          </p:nvPr>
        </p:nvSpPr>
        <p:spPr/>
        <p:txBody>
          <a:bodyPr>
            <a:normAutofit/>
          </a:bodyPr>
          <a:lstStyle/>
          <a:p>
            <a:pPr algn="r" rtl="1"/>
            <a:r>
              <a:rPr lang="ar-TN" dirty="0"/>
              <a:t>- التعاون مع زملائه بإفادتهم بآرائه ومساعدتهم على إيجاد حلول للإشكاليات وتطوير أساليب العمل</a:t>
            </a:r>
          </a:p>
          <a:p>
            <a:pPr algn="r" rtl="1"/>
            <a:r>
              <a:rPr lang="ar-TN" dirty="0"/>
              <a:t>- تجنب التشكيك في كفاءة زملائه</a:t>
            </a:r>
          </a:p>
          <a:p>
            <a:pPr algn="r" rtl="1"/>
            <a:r>
              <a:rPr lang="ar-TN" dirty="0"/>
              <a:t>- التصرف بلباقة </a:t>
            </a:r>
            <a:r>
              <a:rPr lang="ar-TN" dirty="0" err="1"/>
              <a:t>وإحترام</a:t>
            </a:r>
            <a:r>
              <a:rPr lang="ar-TN" dirty="0"/>
              <a:t> مع زملائه والمحافظة على علاقات ودية معهم دون تمييز</a:t>
            </a:r>
          </a:p>
          <a:p>
            <a:pPr algn="r" rtl="1"/>
            <a:r>
              <a:rPr lang="ar-TN" dirty="0"/>
              <a:t>- </a:t>
            </a:r>
            <a:r>
              <a:rPr lang="ar-TN" dirty="0" err="1"/>
              <a:t>إحترام</a:t>
            </a:r>
            <a:r>
              <a:rPr lang="ar-TN" dirty="0"/>
              <a:t> خصوصية زملائه </a:t>
            </a:r>
            <a:r>
              <a:rPr lang="ar-TN" dirty="0" err="1"/>
              <a:t>والإمتناع</a:t>
            </a:r>
            <a:r>
              <a:rPr lang="ar-TN" dirty="0"/>
              <a:t> عن سوء </a:t>
            </a:r>
            <a:r>
              <a:rPr lang="ar-TN" dirty="0" err="1"/>
              <a:t>إستعمال</a:t>
            </a:r>
            <a:r>
              <a:rPr lang="ar-TN" dirty="0"/>
              <a:t> معلومات تخص حياتهم الشخصية لغاية الإضرار بهم</a:t>
            </a:r>
          </a:p>
          <a:p>
            <a:pPr algn="r" rtl="1"/>
            <a:r>
              <a:rPr lang="ar-TN" dirty="0"/>
              <a:t>- تجنب كل سلوك غير أخلاقي وكل شكل من أشكال التحرش وكل تصرف من شأنه أن يمس بالأخلاق الحميدة</a:t>
            </a:r>
          </a:p>
          <a:p>
            <a:pPr algn="r" rtl="1"/>
            <a:r>
              <a:rPr lang="ar-TN" dirty="0"/>
              <a:t>- المساهمة في خلق مناخ عمل سليم وودي</a:t>
            </a:r>
            <a:endParaRPr lang="fr-FR" dirty="0"/>
          </a:p>
        </p:txBody>
      </p:sp>
    </p:spTree>
    <p:extLst>
      <p:ext uri="{BB962C8B-B14F-4D97-AF65-F5344CB8AC3E}">
        <p14:creationId xmlns:p14="http://schemas.microsoft.com/office/powerpoint/2010/main" val="25216433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715200" cy="1371600"/>
          </a:xfrm>
        </p:spPr>
        <p:txBody>
          <a:bodyPr>
            <a:normAutofit/>
          </a:bodyPr>
          <a:lstStyle/>
          <a:p>
            <a:pPr algn="ctr"/>
            <a:r>
              <a:rPr lang="ar-TN" b="1" dirty="0">
                <a:solidFill>
                  <a:srgbClr val="002060"/>
                </a:solidFill>
              </a:rPr>
              <a:t>علاقة العون العمومي بمرؤوسيه</a:t>
            </a:r>
            <a:endParaRPr lang="fr-FR" dirty="0">
              <a:solidFill>
                <a:srgbClr val="002060"/>
              </a:solidFill>
            </a:endParaRPr>
          </a:p>
        </p:txBody>
      </p:sp>
      <p:sp>
        <p:nvSpPr>
          <p:cNvPr id="3" name="Espace réservé du contenu 2"/>
          <p:cNvSpPr>
            <a:spLocks noGrp="1"/>
          </p:cNvSpPr>
          <p:nvPr>
            <p:ph idx="1"/>
          </p:nvPr>
        </p:nvSpPr>
        <p:spPr/>
        <p:txBody>
          <a:bodyPr>
            <a:normAutofit/>
          </a:bodyPr>
          <a:lstStyle/>
          <a:p>
            <a:pPr algn="r" rtl="1"/>
            <a:endParaRPr lang="ar-TN" dirty="0"/>
          </a:p>
          <a:p>
            <a:pPr algn="r" rtl="1"/>
            <a:r>
              <a:rPr lang="ar-TN" dirty="0"/>
              <a:t>- أن يكون مثالا يحتذى به من قبل مرؤوسيه</a:t>
            </a:r>
          </a:p>
          <a:p>
            <a:pPr algn="r" rtl="1"/>
            <a:r>
              <a:rPr lang="ar-TN" dirty="0"/>
              <a:t>- مساعدتهم على تنمية مهاراتهم وحسن تأطيرهم قصد الرفع من مردوديتهم</a:t>
            </a:r>
          </a:p>
          <a:p>
            <a:pPr algn="r" rtl="1"/>
            <a:r>
              <a:rPr lang="ar-TN" dirty="0"/>
              <a:t>- تقييم مردودية مرؤوسيه بكل موضوعية وتجرد</a:t>
            </a:r>
          </a:p>
          <a:p>
            <a:pPr algn="r" rtl="1"/>
            <a:r>
              <a:rPr lang="ar-TN" dirty="0"/>
              <a:t>- </a:t>
            </a:r>
            <a:r>
              <a:rPr lang="ar-TN" dirty="0" err="1"/>
              <a:t>إحترام</a:t>
            </a:r>
            <a:r>
              <a:rPr lang="ar-TN" dirty="0"/>
              <a:t> حقوق مرؤوسيه والتعاون معهم دون تفضيل أو تمييز</a:t>
            </a:r>
          </a:p>
          <a:p>
            <a:pPr algn="r" rtl="1"/>
            <a:r>
              <a:rPr lang="ar-TN" dirty="0"/>
              <a:t>- تحمل المسؤولية شخصيا عن الأوامر والتعليمات التي يوجهها لمرؤوسيه</a:t>
            </a:r>
          </a:p>
          <a:p>
            <a:pPr algn="r" rtl="1"/>
            <a:r>
              <a:rPr lang="ar-TN" dirty="0"/>
              <a:t>- التعهد بتأكيد تعليماته كتابيا كلما تلقى </a:t>
            </a:r>
            <a:r>
              <a:rPr lang="ar-TN" dirty="0" err="1"/>
              <a:t>إحترازا</a:t>
            </a:r>
            <a:r>
              <a:rPr lang="ar-TN" dirty="0"/>
              <a:t> كتابيا صادر عن أحد مرؤوسيه</a:t>
            </a:r>
          </a:p>
          <a:p>
            <a:pPr algn="r" rtl="1"/>
            <a:r>
              <a:rPr lang="ar-TN" dirty="0"/>
              <a:t>- المساهمة في خلق مناخ عمل سليم وودي وتجنب الحط من كرامة مرؤوسيه والتحرش بهم</a:t>
            </a:r>
            <a:endParaRPr lang="fr-FR" dirty="0"/>
          </a:p>
        </p:txBody>
      </p:sp>
    </p:spTree>
    <p:extLst>
      <p:ext uri="{BB962C8B-B14F-4D97-AF65-F5344CB8AC3E}">
        <p14:creationId xmlns:p14="http://schemas.microsoft.com/office/powerpoint/2010/main" val="3639523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643192" cy="1371600"/>
          </a:xfrm>
        </p:spPr>
        <p:txBody>
          <a:bodyPr/>
          <a:lstStyle/>
          <a:p>
            <a:pPr algn="ctr" rtl="1"/>
            <a:r>
              <a:rPr lang="ar-TN" b="1" dirty="0">
                <a:solidFill>
                  <a:srgbClr val="002060"/>
                </a:solidFill>
              </a:rPr>
              <a:t>واجب القيام بالوظيف</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normAutofit/>
          </a:bodyPr>
          <a:lstStyle/>
          <a:p>
            <a:pPr algn="r" rtl="1"/>
            <a:r>
              <a:rPr lang="ar-TN" dirty="0"/>
              <a:t>أهم واجب يفرض على الموظف ويستوجب أن توفر الإدارة كلّ الظروف لقيام الموظف بعمله</a:t>
            </a:r>
            <a:endParaRPr lang="fr-FR" dirty="0"/>
          </a:p>
          <a:p>
            <a:pPr algn="r" rtl="1"/>
            <a:endParaRPr lang="ar-TN" dirty="0"/>
          </a:p>
          <a:p>
            <a:pPr algn="r" rtl="1">
              <a:lnSpc>
                <a:spcPct val="200000"/>
              </a:lnSpc>
            </a:pPr>
            <a:r>
              <a:rPr lang="ar-TN" dirty="0"/>
              <a:t>على العون أن يضع نفسه على ذمّة الإدارة و يفرض عليه  تحيين مقر الإقامة ورقم الهاتف كلما اقتضى الأمر</a:t>
            </a:r>
            <a:endParaRPr lang="fr-FR" dirty="0"/>
          </a:p>
          <a:p>
            <a:pPr algn="r" rtl="1"/>
            <a:endParaRPr lang="ar-TN" dirty="0"/>
          </a:p>
          <a:p>
            <a:pPr algn="r" rtl="1"/>
            <a:r>
              <a:rPr lang="ar-TN" dirty="0"/>
              <a:t>يمكن للإدارة أن تنقل أعوانها من مكان لآخر حسب ضرورة العمل</a:t>
            </a:r>
            <a:endParaRPr lang="fr-FR" dirty="0"/>
          </a:p>
        </p:txBody>
      </p:sp>
    </p:spTree>
    <p:extLst>
      <p:ext uri="{BB962C8B-B14F-4D97-AF65-F5344CB8AC3E}">
        <p14:creationId xmlns:p14="http://schemas.microsoft.com/office/powerpoint/2010/main" val="37671667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499176" cy="1371600"/>
          </a:xfrm>
        </p:spPr>
        <p:txBody>
          <a:bodyPr/>
          <a:lstStyle/>
          <a:p>
            <a:pPr algn="ctr"/>
            <a:r>
              <a:rPr lang="ar-TN" b="1" dirty="0">
                <a:solidFill>
                  <a:srgbClr val="002060"/>
                </a:solidFill>
              </a:rPr>
              <a:t>مهنة الحراسة</a:t>
            </a:r>
            <a:endParaRPr lang="fr-FR" dirty="0">
              <a:solidFill>
                <a:srgbClr val="002060"/>
              </a:solidFill>
            </a:endParaRPr>
          </a:p>
        </p:txBody>
      </p:sp>
      <p:sp>
        <p:nvSpPr>
          <p:cNvPr id="3" name="Espace réservé du contenu 2"/>
          <p:cNvSpPr>
            <a:spLocks noGrp="1"/>
          </p:cNvSpPr>
          <p:nvPr>
            <p:ph idx="1"/>
          </p:nvPr>
        </p:nvSpPr>
        <p:spPr/>
        <p:txBody>
          <a:bodyPr>
            <a:normAutofit fontScale="92500"/>
          </a:bodyPr>
          <a:lstStyle/>
          <a:p>
            <a:pPr algn="r" rtl="1">
              <a:lnSpc>
                <a:spcPct val="150000"/>
              </a:lnSpc>
            </a:pPr>
            <a:r>
              <a:rPr lang="ar-TN" dirty="0"/>
              <a:t>- وظيفة الحارس تتمثل أساسا في حماية المؤسسة العمومية والأشخاص سواء كانوا موظفين أو مقيمين من أي عملية تخريب أو سرقة أو </a:t>
            </a:r>
            <a:r>
              <a:rPr lang="ar-TN" dirty="0" err="1"/>
              <a:t>إعتداء</a:t>
            </a:r>
            <a:r>
              <a:rPr lang="ar-TN" dirty="0"/>
              <a:t> (مادي ومعنوي) وما شابه ذلك. </a:t>
            </a:r>
            <a:endParaRPr lang="fr-FR" dirty="0"/>
          </a:p>
          <a:p>
            <a:pPr algn="r" rtl="1">
              <a:lnSpc>
                <a:spcPct val="150000"/>
              </a:lnSpc>
            </a:pPr>
            <a:r>
              <a:rPr lang="ar-TN" dirty="0"/>
              <a:t>- الحراسة تتفاوت ين مشددة إلى عالية و متوسطة</a:t>
            </a:r>
            <a:endParaRPr lang="fr-FR" dirty="0"/>
          </a:p>
          <a:p>
            <a:pPr algn="r" rtl="1">
              <a:lnSpc>
                <a:spcPct val="150000"/>
              </a:lnSpc>
            </a:pPr>
            <a:r>
              <a:rPr lang="ar-TN" dirty="0"/>
              <a:t>- الحراسة المشددة في الدوائر الحكومية مثل الوزارات والمباني الحساسة مثل السفارات وأيضا المؤسسات التعليمية ومؤسسات الخدمات الجامعية التي تحتاج إلى الحماية وتوفير الأمن لضرورة المحافظة على بيئة امنة وخالية من المشاكل والعنف </a:t>
            </a:r>
            <a:endParaRPr lang="fr-FR" dirty="0"/>
          </a:p>
          <a:p>
            <a:pPr algn="r" rtl="1">
              <a:lnSpc>
                <a:spcPct val="150000"/>
              </a:lnSpc>
            </a:pPr>
            <a:r>
              <a:rPr lang="ar-TN" dirty="0"/>
              <a:t>- الحارس هو المسؤول الأول عن توفير </a:t>
            </a:r>
            <a:r>
              <a:rPr lang="ar-TN" dirty="0" err="1"/>
              <a:t>الإستقرار</a:t>
            </a:r>
            <a:r>
              <a:rPr lang="ar-TN" dirty="0"/>
              <a:t> والأمن والحماية للأشخاص والمؤسسة  التي يعمل بها</a:t>
            </a:r>
            <a:endParaRPr lang="fr-FR" dirty="0"/>
          </a:p>
          <a:p>
            <a:pPr algn="r" rtl="1"/>
            <a:endParaRPr lang="fr-FR" dirty="0"/>
          </a:p>
        </p:txBody>
      </p:sp>
    </p:spTree>
    <p:extLst>
      <p:ext uri="{BB962C8B-B14F-4D97-AF65-F5344CB8AC3E}">
        <p14:creationId xmlns:p14="http://schemas.microsoft.com/office/powerpoint/2010/main" val="5838773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مهام ومسؤوليات الحارس</a:t>
            </a:r>
            <a:endParaRPr lang="fr-FR" dirty="0">
              <a:solidFill>
                <a:srgbClr val="002060"/>
              </a:solidFill>
            </a:endParaRPr>
          </a:p>
        </p:txBody>
      </p:sp>
      <p:sp>
        <p:nvSpPr>
          <p:cNvPr id="3" name="Espace réservé du contenu 2"/>
          <p:cNvSpPr>
            <a:spLocks noGrp="1"/>
          </p:cNvSpPr>
          <p:nvPr>
            <p:ph idx="1"/>
          </p:nvPr>
        </p:nvSpPr>
        <p:spPr/>
        <p:txBody>
          <a:bodyPr/>
          <a:lstStyle/>
          <a:p>
            <a:pPr algn="r" rtl="1">
              <a:lnSpc>
                <a:spcPct val="150000"/>
              </a:lnSpc>
            </a:pPr>
            <a:r>
              <a:rPr lang="ar-TN" dirty="0"/>
              <a:t>- الحرص على </a:t>
            </a:r>
            <a:r>
              <a:rPr lang="ar-TN" dirty="0" err="1"/>
              <a:t>إٍرتداء</a:t>
            </a:r>
            <a:r>
              <a:rPr lang="ar-TN" dirty="0"/>
              <a:t> لباس الشغل المخصص له</a:t>
            </a:r>
            <a:endParaRPr lang="fr-FR" dirty="0"/>
          </a:p>
          <a:p>
            <a:pPr algn="r" rtl="1">
              <a:lnSpc>
                <a:spcPct val="150000"/>
              </a:lnSpc>
            </a:pPr>
            <a:r>
              <a:rPr lang="ar-TN" dirty="0"/>
              <a:t>- حماية مبنى المؤسسة من أي تهديد </a:t>
            </a:r>
            <a:endParaRPr lang="fr-FR" dirty="0"/>
          </a:p>
          <a:p>
            <a:pPr algn="r" rtl="1">
              <a:lnSpc>
                <a:spcPct val="150000"/>
              </a:lnSpc>
            </a:pPr>
            <a:r>
              <a:rPr lang="ar-TN" dirty="0"/>
              <a:t>- تفقد محيط المؤسسة للكشف عن أي مخاطر والتأكد من سلامة المكان وتوفير الأمن </a:t>
            </a:r>
            <a:r>
              <a:rPr lang="ar-TN" dirty="0" err="1"/>
              <a:t>والإستقرار</a:t>
            </a:r>
            <a:r>
              <a:rPr lang="ar-TN" dirty="0"/>
              <a:t> للموظفين والمقيمين داخل المبنى</a:t>
            </a:r>
            <a:endParaRPr lang="fr-FR" dirty="0"/>
          </a:p>
          <a:p>
            <a:pPr algn="r" rtl="1">
              <a:lnSpc>
                <a:spcPct val="150000"/>
              </a:lnSpc>
            </a:pPr>
            <a:r>
              <a:rPr lang="ar-TN" dirty="0"/>
              <a:t>- ملاحظة إشارات الجريمة والفوضى (الفطنة) قبل وقوعها</a:t>
            </a:r>
            <a:endParaRPr lang="fr-FR" dirty="0"/>
          </a:p>
          <a:p>
            <a:pPr algn="r" rtl="1">
              <a:lnSpc>
                <a:spcPct val="150000"/>
              </a:lnSpc>
            </a:pPr>
            <a:r>
              <a:rPr lang="ar-TN" dirty="0"/>
              <a:t>- تسجيل أسماء الزوار في كراس أو دفتر خاص وتدوين الرقم </a:t>
            </a:r>
            <a:r>
              <a:rPr lang="ar-TN" dirty="0" err="1"/>
              <a:t>المنجمي</a:t>
            </a:r>
            <a:r>
              <a:rPr lang="ar-TN" dirty="0"/>
              <a:t> للسيارات الرابضة أمام المؤسسة (</a:t>
            </a:r>
            <a:r>
              <a:rPr lang="ar-TN" dirty="0" err="1"/>
              <a:t>المبيتات</a:t>
            </a:r>
            <a:r>
              <a:rPr lang="ar-TN" dirty="0"/>
              <a:t>) </a:t>
            </a:r>
            <a:endParaRPr lang="fr-FR" dirty="0"/>
          </a:p>
          <a:p>
            <a:pPr algn="r" rtl="1"/>
            <a:endParaRPr lang="fr-FR" dirty="0"/>
          </a:p>
        </p:txBody>
      </p:sp>
    </p:spTree>
    <p:extLst>
      <p:ext uri="{BB962C8B-B14F-4D97-AF65-F5344CB8AC3E}">
        <p14:creationId xmlns:p14="http://schemas.microsoft.com/office/powerpoint/2010/main" val="33734719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مهام ومسؤوليات الحارس</a:t>
            </a:r>
            <a:endParaRPr lang="fr-FR" dirty="0">
              <a:solidFill>
                <a:srgbClr val="002060"/>
              </a:solidFill>
            </a:endParaRPr>
          </a:p>
        </p:txBody>
      </p:sp>
      <p:sp>
        <p:nvSpPr>
          <p:cNvPr id="3" name="Espace réservé du contenu 2"/>
          <p:cNvSpPr>
            <a:spLocks noGrp="1"/>
          </p:cNvSpPr>
          <p:nvPr>
            <p:ph idx="1"/>
          </p:nvPr>
        </p:nvSpPr>
        <p:spPr/>
        <p:txBody>
          <a:bodyPr>
            <a:normAutofit/>
          </a:bodyPr>
          <a:lstStyle/>
          <a:p>
            <a:pPr algn="r" rtl="1"/>
            <a:r>
              <a:rPr lang="ar-TN" dirty="0"/>
              <a:t>- الحرص على تنفيذ النظام الداخلي للمؤسسة والإبلاغ عن أي مخالف</a:t>
            </a:r>
            <a:endParaRPr lang="fr-FR" dirty="0"/>
          </a:p>
          <a:p>
            <a:pPr algn="r" rtl="1"/>
            <a:r>
              <a:rPr lang="ar-TN" dirty="0"/>
              <a:t>- تدوين أدق الملاحظات حول أي نشاط غير </a:t>
            </a:r>
            <a:r>
              <a:rPr lang="ar-TN" dirty="0" err="1"/>
              <a:t>إعتيادي</a:t>
            </a:r>
            <a:r>
              <a:rPr lang="ar-TN" dirty="0"/>
              <a:t> والإبلاغ عنها فورا ومنع وقوع أي نشاط غير قانوني أو غير ملائم (</a:t>
            </a:r>
            <a:r>
              <a:rPr lang="ar-TN" dirty="0" err="1"/>
              <a:t>إستشارة</a:t>
            </a:r>
            <a:r>
              <a:rPr lang="ar-TN" dirty="0"/>
              <a:t> المدير)</a:t>
            </a:r>
            <a:endParaRPr lang="fr-FR" dirty="0"/>
          </a:p>
          <a:p>
            <a:pPr algn="r" rtl="1"/>
            <a:r>
              <a:rPr lang="ar-TN" dirty="0"/>
              <a:t>- مراقبة دخول وخروج المقيمين ومنع الغرباء عن المؤسسة</a:t>
            </a:r>
            <a:endParaRPr lang="fr-FR" dirty="0"/>
          </a:p>
          <a:p>
            <a:pPr algn="r" rtl="1"/>
            <a:r>
              <a:rPr lang="ar-TN" dirty="0"/>
              <a:t>- الاستجابة للبلاغات في أسرع وقت واتخاذ القرارات الصحيحة في الوقت المناسب</a:t>
            </a:r>
            <a:endParaRPr lang="fr-FR" dirty="0"/>
          </a:p>
          <a:p>
            <a:pPr algn="r" rtl="1"/>
            <a:r>
              <a:rPr lang="ar-TN" dirty="0"/>
              <a:t>- تقديم الإسعافات الأولية إن لزم الأمر</a:t>
            </a:r>
            <a:endParaRPr lang="fr-FR" dirty="0"/>
          </a:p>
          <a:p>
            <a:pPr algn="r" rtl="1"/>
            <a:r>
              <a:rPr lang="ar-TN" dirty="0"/>
              <a:t>- طلب المساعدة من الجهات المختصة في حالات الطوارئ (الأمن إن لزم الأمر معالجة أمنية، طلب الحماية المدنية أو سيارات الإسعاف لنقل الأشخاص المرضى أو المصابين إلى الوحدات </a:t>
            </a:r>
            <a:r>
              <a:rPr lang="ar-TN" dirty="0" err="1"/>
              <a:t>الإستشفائية</a:t>
            </a:r>
            <a:r>
              <a:rPr lang="ar-TN" dirty="0"/>
              <a:t>)</a:t>
            </a:r>
            <a:endParaRPr lang="fr-FR" dirty="0"/>
          </a:p>
          <a:p>
            <a:pPr algn="r" rtl="1"/>
            <a:r>
              <a:rPr lang="ar-TN" dirty="0"/>
              <a:t>- معرفة كيفية التعامل مع حوادث الحريق </a:t>
            </a:r>
            <a:endParaRPr lang="fr-FR" dirty="0"/>
          </a:p>
        </p:txBody>
      </p:sp>
    </p:spTree>
    <p:extLst>
      <p:ext uri="{BB962C8B-B14F-4D97-AF65-F5344CB8AC3E}">
        <p14:creationId xmlns:p14="http://schemas.microsoft.com/office/powerpoint/2010/main" val="31048263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normAutofit/>
          </a:bodyPr>
          <a:lstStyle/>
          <a:p>
            <a:pPr algn="ctr"/>
            <a:r>
              <a:rPr lang="ar-TN" b="1" dirty="0">
                <a:solidFill>
                  <a:srgbClr val="002060"/>
                </a:solidFill>
              </a:rPr>
              <a:t>مهارات الحارس</a:t>
            </a:r>
            <a:endParaRPr lang="fr-FR" dirty="0">
              <a:solidFill>
                <a:srgbClr val="002060"/>
              </a:solidFill>
            </a:endParaRPr>
          </a:p>
        </p:txBody>
      </p:sp>
      <p:sp>
        <p:nvSpPr>
          <p:cNvPr id="3" name="Espace réservé du contenu 2"/>
          <p:cNvSpPr>
            <a:spLocks noGrp="1"/>
          </p:cNvSpPr>
          <p:nvPr>
            <p:ph idx="1"/>
          </p:nvPr>
        </p:nvSpPr>
        <p:spPr/>
        <p:txBody>
          <a:bodyPr>
            <a:normAutofit fontScale="92500" lnSpcReduction="10000"/>
          </a:bodyPr>
          <a:lstStyle/>
          <a:p>
            <a:pPr algn="r" rtl="1"/>
            <a:r>
              <a:rPr lang="ar-TN" dirty="0"/>
              <a:t>-  مهارات التواصل الشفاهي والكتابي</a:t>
            </a:r>
          </a:p>
          <a:p>
            <a:pPr algn="r" rtl="1"/>
            <a:endParaRPr lang="fr-FR" dirty="0"/>
          </a:p>
          <a:p>
            <a:pPr algn="r" rtl="1"/>
            <a:r>
              <a:rPr lang="ar-TN" dirty="0"/>
              <a:t>-  مهارات الإسعافات الأولية</a:t>
            </a:r>
          </a:p>
          <a:p>
            <a:pPr algn="r" rtl="1"/>
            <a:endParaRPr lang="fr-FR" dirty="0"/>
          </a:p>
          <a:p>
            <a:pPr algn="r" rtl="1"/>
            <a:r>
              <a:rPr lang="ar-TN" dirty="0"/>
              <a:t>-  مهارات تعدد المهام</a:t>
            </a:r>
          </a:p>
          <a:p>
            <a:pPr algn="r" rtl="1"/>
            <a:endParaRPr lang="fr-FR" dirty="0"/>
          </a:p>
          <a:p>
            <a:pPr marL="342900" indent="-342900" algn="r" rtl="1">
              <a:buFontTx/>
              <a:buChar char="-"/>
            </a:pPr>
            <a:r>
              <a:rPr lang="ar-TN" dirty="0"/>
              <a:t>الفطنة (شدة الملاحظة </a:t>
            </a:r>
            <a:r>
              <a:rPr lang="ar-TN" dirty="0" err="1"/>
              <a:t>والإنتباه</a:t>
            </a:r>
            <a:r>
              <a:rPr lang="ar-TN" dirty="0"/>
              <a:t> إلى أدق التفاصيل) </a:t>
            </a:r>
          </a:p>
          <a:p>
            <a:pPr marL="342900" indent="-342900" algn="r" rtl="1">
              <a:buFontTx/>
              <a:buChar char="-"/>
            </a:pPr>
            <a:endParaRPr lang="ar-TN" dirty="0"/>
          </a:p>
          <a:p>
            <a:pPr marL="342900" indent="-342900" algn="r" rtl="1">
              <a:buFontTx/>
              <a:buChar char="-"/>
            </a:pPr>
            <a:r>
              <a:rPr lang="ar-TN" dirty="0"/>
              <a:t>الدهاء بالمعنى الإيجابي</a:t>
            </a:r>
          </a:p>
          <a:p>
            <a:pPr algn="r" rtl="1"/>
            <a:endParaRPr lang="fr-FR" dirty="0"/>
          </a:p>
          <a:p>
            <a:pPr algn="r" rtl="1"/>
            <a:r>
              <a:rPr lang="ar-TN" dirty="0"/>
              <a:t>-  التمتع باللياقة  واللباقة وحسن المظهر والسلوك</a:t>
            </a:r>
          </a:p>
        </p:txBody>
      </p:sp>
    </p:spTree>
    <p:extLst>
      <p:ext uri="{BB962C8B-B14F-4D97-AF65-F5344CB8AC3E}">
        <p14:creationId xmlns:p14="http://schemas.microsoft.com/office/powerpoint/2010/main" val="874272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a:r>
              <a:rPr lang="ar-TN" b="1" dirty="0">
                <a:solidFill>
                  <a:srgbClr val="002060"/>
                </a:solidFill>
              </a:rPr>
              <a:t>مهارات الحارس</a:t>
            </a:r>
            <a:endParaRPr lang="fr-FR" dirty="0">
              <a:solidFill>
                <a:srgbClr val="002060"/>
              </a:solidFill>
            </a:endParaRPr>
          </a:p>
        </p:txBody>
      </p:sp>
      <p:sp>
        <p:nvSpPr>
          <p:cNvPr id="3" name="Espace réservé du contenu 2"/>
          <p:cNvSpPr>
            <a:spLocks noGrp="1"/>
          </p:cNvSpPr>
          <p:nvPr>
            <p:ph idx="1"/>
          </p:nvPr>
        </p:nvSpPr>
        <p:spPr>
          <a:xfrm>
            <a:off x="457200" y="1752600"/>
            <a:ext cx="7620000" cy="4844752"/>
          </a:xfrm>
        </p:spPr>
        <p:txBody>
          <a:bodyPr>
            <a:normAutofit/>
          </a:bodyPr>
          <a:lstStyle/>
          <a:p>
            <a:pPr algn="r" rtl="1">
              <a:lnSpc>
                <a:spcPct val="150000"/>
              </a:lnSpc>
            </a:pPr>
            <a:r>
              <a:rPr lang="ar-TN" dirty="0"/>
              <a:t>-   </a:t>
            </a:r>
            <a:r>
              <a:rPr lang="ar-TN" dirty="0" err="1"/>
              <a:t>إمتلاك</a:t>
            </a:r>
            <a:r>
              <a:rPr lang="ar-TN" dirty="0"/>
              <a:t> شخصية قيادية وقدرة على العمل الجماعي</a:t>
            </a:r>
          </a:p>
          <a:p>
            <a:pPr algn="r" rtl="1">
              <a:lnSpc>
                <a:spcPct val="150000"/>
              </a:lnSpc>
            </a:pPr>
            <a:r>
              <a:rPr lang="ar-TN" dirty="0"/>
              <a:t>-   مهارات عالية في حل المشاكل وفض النزاعات التي قد تحدث بين الطلبة</a:t>
            </a:r>
            <a:endParaRPr lang="fr-FR" dirty="0"/>
          </a:p>
          <a:p>
            <a:pPr algn="r" rtl="1">
              <a:lnSpc>
                <a:spcPct val="150000"/>
              </a:lnSpc>
            </a:pPr>
            <a:r>
              <a:rPr lang="ar-TN" dirty="0"/>
              <a:t>-   اليقظة والتركيز أثناء العمل والقدرة على إدارة الوقت </a:t>
            </a:r>
          </a:p>
          <a:p>
            <a:pPr algn="r" rtl="1">
              <a:lnSpc>
                <a:spcPct val="150000"/>
              </a:lnSpc>
            </a:pPr>
            <a:r>
              <a:rPr lang="ar-TN" dirty="0"/>
              <a:t>-  القدرة على تحمل الضغط والإجهاد</a:t>
            </a:r>
          </a:p>
          <a:p>
            <a:pPr algn="r" rtl="1"/>
            <a:endParaRPr lang="ar-TN" dirty="0"/>
          </a:p>
          <a:p>
            <a:pPr algn="ctr" rtl="1"/>
            <a:r>
              <a:rPr lang="ar-TN" sz="4400" u="sng" dirty="0"/>
              <a:t>الإحساس </a:t>
            </a:r>
            <a:r>
              <a:rPr lang="ar-TN" sz="4400" u="sng" dirty="0" err="1"/>
              <a:t>بالإنتماء</a:t>
            </a:r>
            <a:r>
              <a:rPr lang="ar-TN" sz="4400" u="sng" dirty="0"/>
              <a:t> إلى المؤسسة</a:t>
            </a:r>
          </a:p>
          <a:p>
            <a:pPr algn="ctr" rtl="1"/>
            <a:r>
              <a:rPr lang="ar-TN" sz="4400" u="sng" dirty="0" err="1"/>
              <a:t>الإقتناع</a:t>
            </a:r>
            <a:r>
              <a:rPr lang="ar-TN" sz="4400" u="sng" dirty="0"/>
              <a:t> بتفاصيل المهمة </a:t>
            </a:r>
            <a:r>
              <a:rPr lang="ar-TN" sz="4400" u="sng" dirty="0" err="1"/>
              <a:t>الموكولة</a:t>
            </a:r>
            <a:r>
              <a:rPr lang="ar-TN" sz="4400" u="sng" dirty="0"/>
              <a:t> إليه</a:t>
            </a:r>
            <a:endParaRPr lang="fr-FR" sz="4400" u="sng" dirty="0"/>
          </a:p>
          <a:p>
            <a:pPr algn="r"/>
            <a:endParaRPr lang="fr-FR" dirty="0"/>
          </a:p>
        </p:txBody>
      </p:sp>
    </p:spTree>
    <p:extLst>
      <p:ext uri="{BB962C8B-B14F-4D97-AF65-F5344CB8AC3E}">
        <p14:creationId xmlns:p14="http://schemas.microsoft.com/office/powerpoint/2010/main" val="38044197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900018"/>
          </a:xfrm>
        </p:spPr>
        <p:txBody>
          <a:bodyPr/>
          <a:lstStyle/>
          <a:p>
            <a:pPr algn="ctr"/>
            <a:r>
              <a:rPr lang="ar-TN" b="1" dirty="0">
                <a:solidFill>
                  <a:srgbClr val="002060"/>
                </a:solidFill>
              </a:rPr>
              <a:t>توصيات هامة</a:t>
            </a:r>
            <a:endParaRPr lang="fr-FR" b="1" dirty="0">
              <a:solidFill>
                <a:srgbClr val="002060"/>
              </a:solidFill>
            </a:endParaRPr>
          </a:p>
        </p:txBody>
      </p:sp>
      <p:sp>
        <p:nvSpPr>
          <p:cNvPr id="3" name="Espace réservé du contenu 2"/>
          <p:cNvSpPr>
            <a:spLocks noGrp="1"/>
          </p:cNvSpPr>
          <p:nvPr>
            <p:ph idx="1"/>
          </p:nvPr>
        </p:nvSpPr>
        <p:spPr>
          <a:xfrm>
            <a:off x="107504" y="1412776"/>
            <a:ext cx="8352928" cy="5445224"/>
          </a:xfrm>
        </p:spPr>
        <p:txBody>
          <a:bodyPr>
            <a:normAutofit/>
          </a:bodyPr>
          <a:lstStyle/>
          <a:p>
            <a:pPr algn="r" rtl="1">
              <a:lnSpc>
                <a:spcPct val="150000"/>
              </a:lnSpc>
            </a:pPr>
            <a:r>
              <a:rPr lang="ar-TN" dirty="0"/>
              <a:t>- </a:t>
            </a:r>
            <a:r>
              <a:rPr lang="ar-TN" b="1" dirty="0"/>
              <a:t>يحجر على أعوان الحراسة:</a:t>
            </a:r>
          </a:p>
          <a:p>
            <a:pPr marL="0" indent="0" algn="r" rtl="1">
              <a:lnSpc>
                <a:spcPct val="150000"/>
              </a:lnSpc>
              <a:buNone/>
            </a:pPr>
            <a:r>
              <a:rPr lang="ar-TN" b="1" dirty="0"/>
              <a:t>* </a:t>
            </a:r>
            <a:r>
              <a:rPr lang="ar-TN" b="1" dirty="0">
                <a:solidFill>
                  <a:srgbClr val="FF0000"/>
                </a:solidFill>
              </a:rPr>
              <a:t>مغادرة مقر العمل لأي سبب كان دون </a:t>
            </a:r>
            <a:r>
              <a:rPr lang="ar-TN" b="1" dirty="0" err="1">
                <a:solidFill>
                  <a:srgbClr val="FF0000"/>
                </a:solidFill>
              </a:rPr>
              <a:t>إستشارة</a:t>
            </a:r>
            <a:r>
              <a:rPr lang="ar-TN" b="1" dirty="0">
                <a:solidFill>
                  <a:srgbClr val="FF0000"/>
                </a:solidFill>
              </a:rPr>
              <a:t> مدير المؤسسة مع الحرص على القيام بالتعويض</a:t>
            </a:r>
          </a:p>
          <a:p>
            <a:pPr marL="0" indent="0" algn="r" rtl="1">
              <a:lnSpc>
                <a:spcPct val="150000"/>
              </a:lnSpc>
              <a:buNone/>
            </a:pPr>
            <a:r>
              <a:rPr lang="ar-TN" b="1" dirty="0"/>
              <a:t>*</a:t>
            </a:r>
            <a:r>
              <a:rPr lang="ar-TN" b="1" dirty="0">
                <a:solidFill>
                  <a:srgbClr val="FF0000"/>
                </a:solidFill>
              </a:rPr>
              <a:t> مغادرة مقر العمل قبل حضور العون المعوض</a:t>
            </a:r>
          </a:p>
          <a:p>
            <a:pPr marL="0" indent="0" algn="r" rtl="1">
              <a:lnSpc>
                <a:spcPct val="150000"/>
              </a:lnSpc>
              <a:buNone/>
            </a:pPr>
            <a:r>
              <a:rPr lang="ar-TN" b="1" dirty="0"/>
              <a:t>*</a:t>
            </a:r>
            <a:r>
              <a:rPr lang="ar-TN" b="1" dirty="0">
                <a:solidFill>
                  <a:srgbClr val="FF0000"/>
                </a:solidFill>
              </a:rPr>
              <a:t> النوم خلال العمل</a:t>
            </a:r>
          </a:p>
          <a:p>
            <a:pPr algn="r" rtl="1">
              <a:lnSpc>
                <a:spcPct val="150000"/>
              </a:lnSpc>
            </a:pPr>
            <a:r>
              <a:rPr lang="ar-TN" b="1" dirty="0"/>
              <a:t>- تسليم المهام لا يتم إلا بعد جولة معاينة صحبة العون المستلم</a:t>
            </a:r>
            <a:r>
              <a:rPr lang="ar-TN" dirty="0"/>
              <a:t> وتسجيل الملاحظات إن وجدت</a:t>
            </a:r>
            <a:endParaRPr lang="ar-TN" b="1" dirty="0"/>
          </a:p>
          <a:p>
            <a:pPr algn="r" rtl="1">
              <a:lnSpc>
                <a:spcPct val="150000"/>
              </a:lnSpc>
            </a:pPr>
            <a:r>
              <a:rPr lang="ar-TN" b="1" dirty="0"/>
              <a:t>- تركيز أرقام نداء الحماية المدنية وشرطة النجدة في بيت الحراسة </a:t>
            </a:r>
            <a:r>
              <a:rPr lang="ar-TN" b="1" dirty="0" err="1"/>
              <a:t>والإتصال</a:t>
            </a:r>
            <a:r>
              <a:rPr lang="ar-TN" b="1" dirty="0"/>
              <a:t> بها عند الضرورة</a:t>
            </a:r>
          </a:p>
          <a:p>
            <a:pPr algn="r" rtl="1">
              <a:lnSpc>
                <a:spcPct val="150000"/>
              </a:lnSpc>
            </a:pPr>
            <a:r>
              <a:rPr lang="ar-TN" b="1" dirty="0"/>
              <a:t>- تركيز قارورة إطفاء الحرائق في بيت الحراسة</a:t>
            </a:r>
          </a:p>
          <a:p>
            <a:pPr algn="r" rtl="1">
              <a:lnSpc>
                <a:spcPct val="150000"/>
              </a:lnSpc>
            </a:pPr>
            <a:r>
              <a:rPr lang="ar-TN" b="1" dirty="0"/>
              <a:t>- ترك الهاتف القار والمحمول مفتوح والرد على جميع المكالمات الواردة</a:t>
            </a:r>
            <a:endParaRPr lang="fr-FR" b="1" dirty="0"/>
          </a:p>
        </p:txBody>
      </p:sp>
    </p:spTree>
    <p:extLst>
      <p:ext uri="{BB962C8B-B14F-4D97-AF65-F5344CB8AC3E}">
        <p14:creationId xmlns:p14="http://schemas.microsoft.com/office/powerpoint/2010/main" val="14570747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3648" y="4509120"/>
            <a:ext cx="5791200" cy="1371600"/>
          </a:xfrm>
        </p:spPr>
        <p:txBody>
          <a:bodyPr>
            <a:noAutofit/>
          </a:bodyPr>
          <a:lstStyle/>
          <a:p>
            <a:pPr algn="ctr">
              <a:lnSpc>
                <a:spcPct val="150000"/>
              </a:lnSpc>
            </a:pPr>
            <a:r>
              <a:rPr lang="ar-TN" sz="8000" b="1" dirty="0">
                <a:solidFill>
                  <a:srgbClr val="002060"/>
                </a:solidFill>
                <a:cs typeface="AF_Jeddah" pitchFamily="2" charset="-78"/>
              </a:rPr>
              <a:t>شكرا </a:t>
            </a:r>
            <a:br>
              <a:rPr lang="fr-FR" sz="8000" b="1" dirty="0">
                <a:solidFill>
                  <a:srgbClr val="002060"/>
                </a:solidFill>
                <a:cs typeface="AF_Jeddah" pitchFamily="2" charset="-78"/>
              </a:rPr>
            </a:br>
            <a:r>
              <a:rPr lang="ar-TN" sz="8000" b="1" dirty="0">
                <a:solidFill>
                  <a:srgbClr val="002060"/>
                </a:solidFill>
                <a:cs typeface="AF_Jeddah" pitchFamily="2" charset="-78"/>
              </a:rPr>
              <a:t>على حسن الإصغاء</a:t>
            </a:r>
            <a:endParaRPr lang="fr-FR" sz="8000" b="1" dirty="0">
              <a:solidFill>
                <a:srgbClr val="002060"/>
              </a:solidFill>
              <a:cs typeface="AF_Jeddah" pitchFamily="2" charset="-78"/>
            </a:endParaRPr>
          </a:p>
        </p:txBody>
      </p:sp>
    </p:spTree>
    <p:extLst>
      <p:ext uri="{BB962C8B-B14F-4D97-AF65-F5344CB8AC3E}">
        <p14:creationId xmlns:p14="http://schemas.microsoft.com/office/powerpoint/2010/main" val="2032833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499176" cy="1371600"/>
          </a:xfrm>
        </p:spPr>
        <p:txBody>
          <a:bodyPr/>
          <a:lstStyle/>
          <a:p>
            <a:pPr algn="ctr" rtl="1"/>
            <a:r>
              <a:rPr lang="ar-TN" b="1" dirty="0">
                <a:solidFill>
                  <a:srgbClr val="002060"/>
                </a:solidFill>
              </a:rPr>
              <a:t>واجب القيام بالوظيف</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normAutofit fontScale="62500" lnSpcReduction="20000"/>
          </a:bodyPr>
          <a:lstStyle/>
          <a:p>
            <a:pPr lvl="0" algn="r" rtl="1" eaLnBrk="0" fontAlgn="base" hangingPunct="0">
              <a:lnSpc>
                <a:spcPct val="220000"/>
              </a:lnSpc>
              <a:spcBef>
                <a:spcPct val="0"/>
              </a:spcBef>
              <a:spcAft>
                <a:spcPct val="0"/>
              </a:spcAft>
              <a:buFontTx/>
              <a:buChar char="-"/>
            </a:pPr>
            <a:r>
              <a:rPr lang="fr-FR" sz="2800" dirty="0">
                <a:latin typeface="Times New Roman" pitchFamily="18" charset="0"/>
                <a:ea typeface="Calibri" pitchFamily="34" charset="0"/>
                <a:cs typeface="Times New Roman" pitchFamily="18" charset="0"/>
              </a:rPr>
              <a:t> </a:t>
            </a:r>
            <a:r>
              <a:rPr lang="ar-TN" sz="2800" dirty="0">
                <a:latin typeface="Times New Roman" pitchFamily="18" charset="0"/>
                <a:ea typeface="Calibri" pitchFamily="34" charset="0"/>
                <a:cs typeface="Times New Roman" pitchFamily="18" charset="0"/>
              </a:rPr>
              <a:t>مدَة العمل السَنوي حدَدت ب2000 ساعة على الأقلَ و2400 كأقصى تقدير (فصل 25) </a:t>
            </a:r>
          </a:p>
          <a:p>
            <a:pPr algn="r" rtl="1" eaLnBrk="0" fontAlgn="base" hangingPunct="0">
              <a:lnSpc>
                <a:spcPct val="220000"/>
              </a:lnSpc>
              <a:spcBef>
                <a:spcPct val="0"/>
              </a:spcBef>
              <a:spcAft>
                <a:spcPct val="0"/>
              </a:spcAft>
              <a:buFontTx/>
              <a:buChar char="-"/>
            </a:pPr>
            <a:r>
              <a:rPr lang="fr-FR" sz="2800" dirty="0">
                <a:latin typeface="Times New Roman" pitchFamily="18" charset="0"/>
                <a:ea typeface="Calibri" pitchFamily="34" charset="0"/>
                <a:cs typeface="Times New Roman" pitchFamily="18" charset="0"/>
              </a:rPr>
              <a:t> </a:t>
            </a:r>
            <a:r>
              <a:rPr lang="ar-TN" sz="2800" dirty="0">
                <a:latin typeface="Times New Roman" pitchFamily="18" charset="0"/>
                <a:ea typeface="Calibri" pitchFamily="34" charset="0"/>
                <a:cs typeface="Times New Roman" pitchFamily="18" charset="0"/>
              </a:rPr>
              <a:t>أمر عدد 2509 لسنة 1998 مؤرخ في 18 ديسمبر 1998 يتعلق بضبط النظام الأساسي الخاص بسلك عملة الدولة والجماعات المحلية والمؤسسات العمومية ذات الصبغة الإدارية</a:t>
            </a:r>
          </a:p>
          <a:p>
            <a:pPr marL="457200" lvl="0" indent="-457200" algn="r" rtl="1" eaLnBrk="0" fontAlgn="base" hangingPunct="0">
              <a:lnSpc>
                <a:spcPct val="220000"/>
              </a:lnSpc>
              <a:spcBef>
                <a:spcPct val="0"/>
              </a:spcBef>
              <a:spcAft>
                <a:spcPct val="0"/>
              </a:spcAft>
            </a:pPr>
            <a:r>
              <a:rPr lang="ar-TN" sz="2800" dirty="0">
                <a:latin typeface="Times New Roman" pitchFamily="18" charset="0"/>
                <a:ea typeface="Calibri" pitchFamily="34" charset="0"/>
                <a:cs typeface="Times New Roman" pitchFamily="18" charset="0"/>
              </a:rPr>
              <a:t>       *  الحراسة 72 ساعة	</a:t>
            </a:r>
          </a:p>
          <a:p>
            <a:pPr marL="457200" lvl="0" indent="-457200" algn="r" rtl="1" eaLnBrk="0" fontAlgn="base" hangingPunct="0">
              <a:lnSpc>
                <a:spcPct val="220000"/>
              </a:lnSpc>
              <a:spcBef>
                <a:spcPct val="0"/>
              </a:spcBef>
              <a:spcAft>
                <a:spcPct val="0"/>
              </a:spcAft>
            </a:pPr>
            <a:r>
              <a:rPr lang="ar-TN" sz="2800" dirty="0">
                <a:latin typeface="Times New Roman" pitchFamily="18" charset="0"/>
                <a:ea typeface="Calibri" pitchFamily="34" charset="0"/>
                <a:cs typeface="Times New Roman" pitchFamily="18" charset="0"/>
              </a:rPr>
              <a:t>	*  السياقة 54 ساعة</a:t>
            </a:r>
          </a:p>
          <a:p>
            <a:pPr marL="457200" indent="-457200" algn="r" rtl="1" eaLnBrk="0" fontAlgn="base" hangingPunct="0">
              <a:lnSpc>
                <a:spcPct val="220000"/>
              </a:lnSpc>
              <a:spcBef>
                <a:spcPct val="0"/>
              </a:spcBef>
              <a:spcAft>
                <a:spcPct val="0"/>
              </a:spcAft>
            </a:pPr>
            <a:r>
              <a:rPr lang="ar-TN" sz="2800" dirty="0">
                <a:latin typeface="Times New Roman" pitchFamily="18" charset="0"/>
                <a:ea typeface="Calibri" pitchFamily="34" charset="0"/>
                <a:cs typeface="Times New Roman" pitchFamily="18" charset="0"/>
              </a:rPr>
              <a:t>	*  العملة 48 ساعة أسبوعيَا (فصل 97)</a:t>
            </a:r>
          </a:p>
          <a:p>
            <a:pPr marL="0" indent="0" algn="r" rtl="1" eaLnBrk="0" fontAlgn="base" hangingPunct="0">
              <a:lnSpc>
                <a:spcPct val="220000"/>
              </a:lnSpc>
              <a:spcBef>
                <a:spcPct val="0"/>
              </a:spcBef>
              <a:spcAft>
                <a:spcPct val="0"/>
              </a:spcAft>
              <a:buNone/>
            </a:pPr>
            <a:r>
              <a:rPr lang="ar-TN" sz="2800" dirty="0">
                <a:latin typeface="Times New Roman" pitchFamily="18" charset="0"/>
                <a:ea typeface="Calibri" pitchFamily="34" charset="0"/>
                <a:cs typeface="Times New Roman" pitchFamily="18" charset="0"/>
              </a:rPr>
              <a:t>- الأجر مرتبط بإنجاز العمل (فصل 13)  والاقتطاع من المرتَب عند الغياب غير الشرعي (فصل 35)</a:t>
            </a:r>
            <a:endParaRPr lang="fr-FR" sz="2800" dirty="0">
              <a:latin typeface="Arial" pitchFamily="34" charset="0"/>
              <a:cs typeface="Arial" pitchFamily="34" charset="0"/>
            </a:endParaRPr>
          </a:p>
          <a:p>
            <a:pPr marL="0" lvl="0" indent="0" algn="r" rtl="1" eaLnBrk="0" fontAlgn="base" hangingPunct="0">
              <a:lnSpc>
                <a:spcPct val="150000"/>
              </a:lnSpc>
              <a:spcBef>
                <a:spcPct val="0"/>
              </a:spcBef>
              <a:spcAft>
                <a:spcPct val="0"/>
              </a:spcAft>
              <a:buNone/>
            </a:pPr>
            <a:endParaRPr lang="ar-TN" sz="2800" dirty="0">
              <a:latin typeface="Times New Roman" pitchFamily="18" charset="0"/>
              <a:ea typeface="Calibri" pitchFamily="34" charset="0"/>
              <a:cs typeface="Times New Roman" pitchFamily="18" charset="0"/>
            </a:endParaRPr>
          </a:p>
          <a:p>
            <a:pPr algn="r" rtl="1"/>
            <a:endParaRPr lang="fr-FR" sz="2800" dirty="0"/>
          </a:p>
        </p:txBody>
      </p:sp>
    </p:spTree>
    <p:extLst>
      <p:ext uri="{BB962C8B-B14F-4D97-AF65-F5344CB8AC3E}">
        <p14:creationId xmlns:p14="http://schemas.microsoft.com/office/powerpoint/2010/main" val="3762453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rtl="1"/>
            <a:r>
              <a:rPr lang="ar-SA" b="1" dirty="0">
                <a:solidFill>
                  <a:srgbClr val="002060"/>
                </a:solidFill>
              </a:rPr>
              <a:t>واجب التحفظ</a:t>
            </a:r>
            <a:r>
              <a:rPr lang="ar-SA"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normAutofit/>
          </a:bodyPr>
          <a:lstStyle/>
          <a:p>
            <a:pPr algn="r" rtl="1"/>
            <a:r>
              <a:rPr lang="ar-TN" sz="2800" dirty="0"/>
              <a:t>يهم </a:t>
            </a:r>
            <a:r>
              <a:rPr lang="ar-SA" sz="2800" dirty="0"/>
              <a:t>السلوك والهندام</a:t>
            </a:r>
            <a:endParaRPr lang="ar-TN" sz="2800" dirty="0"/>
          </a:p>
          <a:p>
            <a:pPr algn="r" rtl="1"/>
            <a:endParaRPr lang="ar-TN" dirty="0"/>
          </a:p>
          <a:p>
            <a:pPr algn="r" rtl="1"/>
            <a:r>
              <a:rPr lang="ar-TN" dirty="0"/>
              <a:t>الفصل 3: </a:t>
            </a:r>
            <a:r>
              <a:rPr lang="ar-SA" dirty="0"/>
              <a:t>"على العون العمومي أن يتجنب أثناء ممارسة الوظيف وفي حياته الخاصّة كل من شأنه أن يخلّ بكرامة الوظيفة العمومية</a:t>
            </a:r>
            <a:r>
              <a:rPr lang="ar-TN" dirty="0"/>
              <a:t> </a:t>
            </a:r>
            <a:r>
              <a:rPr lang="ar-TN" dirty="0">
                <a:latin typeface="Times New Roman" pitchFamily="18" charset="0"/>
                <a:ea typeface="Calibri" pitchFamily="34" charset="0"/>
                <a:cs typeface="Times New Roman" pitchFamily="18" charset="0"/>
              </a:rPr>
              <a:t>وهو ملزم في كل الظروف </a:t>
            </a:r>
            <a:r>
              <a:rPr lang="ar-TN" dirty="0" err="1">
                <a:latin typeface="Times New Roman" pitchFamily="18" charset="0"/>
                <a:ea typeface="Calibri" pitchFamily="34" charset="0"/>
                <a:cs typeface="Times New Roman" pitchFamily="18" charset="0"/>
              </a:rPr>
              <a:t>بإحترام</a:t>
            </a:r>
            <a:r>
              <a:rPr lang="ar-TN" dirty="0">
                <a:latin typeface="Times New Roman" pitchFamily="18" charset="0"/>
                <a:ea typeface="Calibri" pitchFamily="34" charset="0"/>
                <a:cs typeface="Times New Roman" pitchFamily="18" charset="0"/>
              </a:rPr>
              <a:t> سلطة الدولة وفرض </a:t>
            </a:r>
            <a:r>
              <a:rPr lang="ar-TN" dirty="0" err="1">
                <a:latin typeface="Times New Roman" pitchFamily="18" charset="0"/>
                <a:ea typeface="Calibri" pitchFamily="34" charset="0"/>
                <a:cs typeface="Times New Roman" pitchFamily="18" charset="0"/>
              </a:rPr>
              <a:t>إحترامها</a:t>
            </a:r>
            <a:r>
              <a:rPr lang="ar-TN" dirty="0">
                <a:latin typeface="Times New Roman" pitchFamily="18" charset="0"/>
                <a:ea typeface="Calibri" pitchFamily="34" charset="0"/>
                <a:cs typeface="Times New Roman" pitchFamily="18" charset="0"/>
              </a:rPr>
              <a:t> </a:t>
            </a:r>
            <a:r>
              <a:rPr lang="ar-SA" dirty="0"/>
              <a:t>" </a:t>
            </a:r>
            <a:endParaRPr lang="ar-TN" dirty="0"/>
          </a:p>
          <a:p>
            <a:pPr algn="r" rtl="1"/>
            <a:r>
              <a:rPr lang="ar-SA" dirty="0"/>
              <a:t>تقع م</a:t>
            </a:r>
            <a:r>
              <a:rPr lang="ar-TN" dirty="0" err="1"/>
              <a:t>ؤا</a:t>
            </a:r>
            <a:r>
              <a:rPr lang="ar-SA" dirty="0" err="1"/>
              <a:t>خذة</a:t>
            </a:r>
            <a:r>
              <a:rPr lang="ar-SA" dirty="0"/>
              <a:t> العون العمومي من أجل إخلاله بهذا الواجب حتى وإن كانت الأفعال مرتكبة خارج القيام بالوظيف ( مثلا محضر سكر وعربدة في الطريق العام أو جريمة زنا...)</a:t>
            </a:r>
            <a:endParaRPr lang="fr-FR" dirty="0"/>
          </a:p>
          <a:p>
            <a:pPr algn="r" rtl="1"/>
            <a:endParaRPr lang="ar-TN" dirty="0"/>
          </a:p>
          <a:p>
            <a:pPr algn="r" rtl="1"/>
            <a:r>
              <a:rPr lang="ar-TN" dirty="0"/>
              <a:t>منشور عدد 13 لسنة 2023 مؤرخ في 24 ماي 2023 والمتعلق </a:t>
            </a:r>
            <a:r>
              <a:rPr lang="ar-TN" dirty="0" err="1"/>
              <a:t>بإحترام</a:t>
            </a:r>
            <a:r>
              <a:rPr lang="ar-TN" dirty="0"/>
              <a:t> توقيت العمل </a:t>
            </a:r>
            <a:r>
              <a:rPr lang="ar-TN" dirty="0" err="1"/>
              <a:t>والإعتناء</a:t>
            </a:r>
            <a:r>
              <a:rPr lang="ar-TN" dirty="0"/>
              <a:t> بحسن المظهر والسلوك </a:t>
            </a:r>
          </a:p>
          <a:p>
            <a:pPr algn="r" rtl="1"/>
            <a:endParaRPr lang="ar-TN" dirty="0"/>
          </a:p>
          <a:p>
            <a:pPr algn="r" rtl="1"/>
            <a:endParaRPr lang="fr-FR" dirty="0"/>
          </a:p>
        </p:txBody>
      </p:sp>
    </p:spTree>
    <p:extLst>
      <p:ext uri="{BB962C8B-B14F-4D97-AF65-F5344CB8AC3E}">
        <p14:creationId xmlns:p14="http://schemas.microsoft.com/office/powerpoint/2010/main" val="167289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643192" cy="1371600"/>
          </a:xfrm>
        </p:spPr>
        <p:txBody>
          <a:bodyPr/>
          <a:lstStyle/>
          <a:p>
            <a:pPr algn="ctr" rtl="1"/>
            <a:r>
              <a:rPr lang="ar-TN" b="1" dirty="0">
                <a:solidFill>
                  <a:srgbClr val="002060"/>
                </a:solidFill>
              </a:rPr>
              <a:t>واجب عدم تعاطي نشاط خاص بمقابل</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lstStyle/>
          <a:p>
            <a:pPr lvl="0" algn="r" rtl="1">
              <a:lnSpc>
                <a:spcPct val="200000"/>
              </a:lnSpc>
            </a:pPr>
            <a:r>
              <a:rPr lang="ar-TN" dirty="0" err="1"/>
              <a:t>بإستثناء</a:t>
            </a:r>
            <a:r>
              <a:rPr lang="ar-TN" dirty="0"/>
              <a:t> الأنشطة التي تمّ ضبطها بأمر وهي الأنشطة التي لها علاقة بالوظيفة الأصلية كالدليل السياحي أو كذلك بالنسبة للأطباء عند عدم توفر مختصين بجهاتهم غير أنّه يمكن أن يرخص رئيس الإدارة للعون عند إجراء اختبارات أو استشارات لا تضر بمصالح الدولة شريطة المحافظة على السرّ المهني</a:t>
            </a:r>
            <a:endParaRPr lang="fr-FR" dirty="0"/>
          </a:p>
          <a:p>
            <a:pPr algn="r" rtl="1"/>
            <a:endParaRPr lang="fr-FR" dirty="0"/>
          </a:p>
        </p:txBody>
      </p:sp>
    </p:spTree>
    <p:extLst>
      <p:ext uri="{BB962C8B-B14F-4D97-AF65-F5344CB8AC3E}">
        <p14:creationId xmlns:p14="http://schemas.microsoft.com/office/powerpoint/2010/main" val="37963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rtl="1"/>
            <a:r>
              <a:rPr lang="ar-TN" b="1" dirty="0">
                <a:solidFill>
                  <a:srgbClr val="002060"/>
                </a:solidFill>
              </a:rPr>
              <a:t>واجب الأمانة والنزاهة</a:t>
            </a:r>
            <a:r>
              <a:rPr lang="ar-TN"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lstStyle/>
          <a:p>
            <a:pPr lvl="0" algn="r" rtl="1">
              <a:lnSpc>
                <a:spcPct val="200000"/>
              </a:lnSpc>
            </a:pPr>
            <a:r>
              <a:rPr lang="ar-TN" dirty="0"/>
              <a:t>-  المحافظة على الممتلكات العمومية</a:t>
            </a:r>
            <a:endParaRPr lang="fr-FR" dirty="0"/>
          </a:p>
          <a:p>
            <a:pPr lvl="0" algn="r" rtl="1">
              <a:lnSpc>
                <a:spcPct val="200000"/>
              </a:lnSpc>
            </a:pPr>
            <a:r>
              <a:rPr lang="ar-TN" dirty="0"/>
              <a:t>-  عدم </a:t>
            </a:r>
            <a:r>
              <a:rPr lang="ar-TN" dirty="0" err="1"/>
              <a:t>الإرتشاء</a:t>
            </a:r>
            <a:endParaRPr lang="fr-FR" dirty="0"/>
          </a:p>
          <a:p>
            <a:pPr lvl="0" algn="r" rtl="1">
              <a:lnSpc>
                <a:spcPct val="200000"/>
              </a:lnSpc>
            </a:pPr>
            <a:r>
              <a:rPr lang="ar-TN" dirty="0"/>
              <a:t>-  عدم استعمال السلطة </a:t>
            </a:r>
            <a:r>
              <a:rPr lang="ar-TN" dirty="0" err="1"/>
              <a:t>للإعتداء</a:t>
            </a:r>
            <a:r>
              <a:rPr lang="ar-TN" dirty="0"/>
              <a:t> على الغير</a:t>
            </a:r>
            <a:endParaRPr lang="fr-FR" dirty="0"/>
          </a:p>
          <a:p>
            <a:pPr lvl="0" algn="r" rtl="1">
              <a:lnSpc>
                <a:spcPct val="200000"/>
              </a:lnSpc>
            </a:pPr>
            <a:r>
              <a:rPr lang="ar-TN" dirty="0"/>
              <a:t>-  عدم </a:t>
            </a:r>
            <a:r>
              <a:rPr lang="ar-TN" dirty="0" err="1"/>
              <a:t>الإختلاس</a:t>
            </a:r>
            <a:r>
              <a:rPr lang="ar-TN" dirty="0"/>
              <a:t> للأموال أو الوثائق الادارية </a:t>
            </a:r>
            <a:endParaRPr lang="fr-FR" dirty="0"/>
          </a:p>
          <a:p>
            <a:pPr lvl="0" algn="r" rtl="1">
              <a:lnSpc>
                <a:spcPct val="200000"/>
              </a:lnSpc>
            </a:pPr>
            <a:r>
              <a:rPr lang="ar-TN" dirty="0"/>
              <a:t>-  عدم التزوير</a:t>
            </a:r>
            <a:endParaRPr lang="fr-FR" dirty="0"/>
          </a:p>
          <a:p>
            <a:pPr algn="r" rtl="1">
              <a:lnSpc>
                <a:spcPct val="200000"/>
              </a:lnSpc>
            </a:pPr>
            <a:endParaRPr lang="fr-FR" dirty="0"/>
          </a:p>
        </p:txBody>
      </p:sp>
    </p:spTree>
    <p:extLst>
      <p:ext uri="{BB962C8B-B14F-4D97-AF65-F5344CB8AC3E}">
        <p14:creationId xmlns:p14="http://schemas.microsoft.com/office/powerpoint/2010/main" val="2562096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718"/>
            <a:ext cx="7571184" cy="1371600"/>
          </a:xfrm>
        </p:spPr>
        <p:txBody>
          <a:bodyPr/>
          <a:lstStyle/>
          <a:p>
            <a:pPr algn="ctr" rtl="1"/>
            <a:r>
              <a:rPr lang="ar-SA" b="1" dirty="0">
                <a:solidFill>
                  <a:srgbClr val="002060"/>
                </a:solidFill>
              </a:rPr>
              <a:t>واجب كتمان السرّ المهني</a:t>
            </a:r>
            <a:r>
              <a:rPr lang="ar-SA" dirty="0">
                <a:solidFill>
                  <a:srgbClr val="002060"/>
                </a:solidFill>
              </a:rPr>
              <a:t> </a:t>
            </a:r>
            <a:endParaRPr lang="fr-FR" dirty="0">
              <a:solidFill>
                <a:srgbClr val="002060"/>
              </a:solidFill>
            </a:endParaRPr>
          </a:p>
        </p:txBody>
      </p:sp>
      <p:sp>
        <p:nvSpPr>
          <p:cNvPr id="3" name="Espace réservé du contenu 2"/>
          <p:cNvSpPr>
            <a:spLocks noGrp="1"/>
          </p:cNvSpPr>
          <p:nvPr>
            <p:ph idx="1"/>
          </p:nvPr>
        </p:nvSpPr>
        <p:spPr/>
        <p:txBody>
          <a:bodyPr>
            <a:normAutofit lnSpcReduction="10000"/>
          </a:bodyPr>
          <a:lstStyle/>
          <a:p>
            <a:pPr marL="342900" lvl="0" indent="-342900" algn="r" rtl="1" eaLnBrk="0" fontAlgn="base" hangingPunct="0">
              <a:lnSpc>
                <a:spcPct val="150000"/>
              </a:lnSpc>
              <a:spcBef>
                <a:spcPct val="0"/>
              </a:spcBef>
              <a:spcAft>
                <a:spcPct val="0"/>
              </a:spcAft>
              <a:buFontTx/>
              <a:buChar char="-"/>
            </a:pPr>
            <a:r>
              <a:rPr lang="ar-TN" dirty="0">
                <a:latin typeface="Times New Roman" pitchFamily="18" charset="0"/>
                <a:ea typeface="Calibri" pitchFamily="34" charset="0"/>
                <a:cs typeface="Times New Roman" pitchFamily="18" charset="0"/>
              </a:rPr>
              <a:t>الفصل 7: «كل عون عمومي ملزم بكتمان السر المهني في كلَ ما يتعلَق بالوقائع والمعلومات التي تصل لعلمه أثناء ممارسته وظيفته أو بمناسبة مباشرته لها»</a:t>
            </a:r>
          </a:p>
          <a:p>
            <a:pPr lvl="0" algn="r" rtl="1" eaLnBrk="0" fontAlgn="base" hangingPunct="0">
              <a:lnSpc>
                <a:spcPct val="150000"/>
              </a:lnSpc>
              <a:spcBef>
                <a:spcPct val="0"/>
              </a:spcBef>
              <a:spcAft>
                <a:spcPct val="0"/>
              </a:spcAft>
            </a:pPr>
            <a:endParaRPr lang="ar-TN" dirty="0">
              <a:latin typeface="Times New Roman" pitchFamily="18" charset="0"/>
              <a:ea typeface="Calibri" pitchFamily="34" charset="0"/>
              <a:cs typeface="Times New Roman" pitchFamily="18" charset="0"/>
            </a:endParaRPr>
          </a:p>
          <a:p>
            <a:pPr marL="342900" indent="-342900" algn="r" rtl="1" eaLnBrk="0" fontAlgn="base" hangingPunct="0">
              <a:lnSpc>
                <a:spcPct val="150000"/>
              </a:lnSpc>
              <a:spcBef>
                <a:spcPct val="0"/>
              </a:spcBef>
              <a:spcAft>
                <a:spcPct val="0"/>
              </a:spcAft>
              <a:buFontTx/>
              <a:buChar char="-"/>
            </a:pPr>
            <a:r>
              <a:rPr lang="ar-TN" dirty="0">
                <a:latin typeface="Times New Roman" pitchFamily="18" charset="0"/>
                <a:ea typeface="Calibri" pitchFamily="34" charset="0"/>
                <a:cs typeface="Times New Roman" pitchFamily="18" charset="0"/>
              </a:rPr>
              <a:t>الفصل 7 فقرة ثانية "لا يمكن أن يعفى العون العمومي من واجب كتمان السرَ أو أن يرفع عنه التحجير المنصوص عليه بالفقرة السابقة إلاَ برخصة كتابية من رئيس الإدارة التي يتبعها " (شهادة لدى المحاكم).</a:t>
            </a:r>
          </a:p>
          <a:p>
            <a:pPr algn="r" rtl="1" eaLnBrk="0" fontAlgn="base" hangingPunct="0">
              <a:lnSpc>
                <a:spcPct val="150000"/>
              </a:lnSpc>
              <a:spcBef>
                <a:spcPct val="0"/>
              </a:spcBef>
              <a:spcAft>
                <a:spcPct val="0"/>
              </a:spcAft>
            </a:pPr>
            <a:endParaRPr lang="fr-FR" dirty="0">
              <a:latin typeface="Arial" pitchFamily="34" charset="0"/>
              <a:cs typeface="Arial" pitchFamily="34" charset="0"/>
            </a:endParaRPr>
          </a:p>
          <a:p>
            <a:pPr marL="342900" indent="-342900" algn="r" rtl="1" eaLnBrk="0" fontAlgn="base" hangingPunct="0">
              <a:lnSpc>
                <a:spcPct val="150000"/>
              </a:lnSpc>
              <a:spcBef>
                <a:spcPct val="0"/>
              </a:spcBef>
              <a:spcAft>
                <a:spcPct val="0"/>
              </a:spcAft>
              <a:buFontTx/>
              <a:buChar char="-"/>
            </a:pPr>
            <a:r>
              <a:rPr lang="ar-TN" dirty="0">
                <a:latin typeface="Times New Roman" pitchFamily="18" charset="0"/>
                <a:ea typeface="Calibri" pitchFamily="34" charset="0"/>
                <a:cs typeface="Times New Roman" pitchFamily="18" charset="0"/>
              </a:rPr>
              <a:t>الفصل 109 م ج: "يعاقب بالسجن مدَة عام الموظف العمومي أو شبهه  الذي بدون موجب ينشر ما فيه مضرَة للدولة أو لأفراد الناس كل كتاب أؤتمن عليه أو حصل له به العلم  بسبب وظيفته أو يطلع عليه غيره. والمحاولة موجبة للعقاب"</a:t>
            </a:r>
          </a:p>
          <a:p>
            <a:pPr marL="342900" indent="-342900" algn="r" rtl="1" eaLnBrk="0" fontAlgn="base" hangingPunct="0">
              <a:lnSpc>
                <a:spcPct val="150000"/>
              </a:lnSpc>
              <a:spcBef>
                <a:spcPct val="0"/>
              </a:spcBef>
              <a:spcAft>
                <a:spcPct val="0"/>
              </a:spcAft>
              <a:buFontTx/>
              <a:buChar char="-"/>
            </a:pPr>
            <a:endParaRPr lang="ar-TN" dirty="0">
              <a:latin typeface="Times New Roman" pitchFamily="18" charset="0"/>
              <a:ea typeface="Calibri" pitchFamily="34" charset="0"/>
              <a:cs typeface="Times New Roman" pitchFamily="18" charset="0"/>
            </a:endParaRPr>
          </a:p>
          <a:p>
            <a:pPr marL="342900" lvl="0" indent="-342900" algn="r" rtl="1" eaLnBrk="0" fontAlgn="base" hangingPunct="0">
              <a:lnSpc>
                <a:spcPct val="150000"/>
              </a:lnSpc>
              <a:spcBef>
                <a:spcPct val="0"/>
              </a:spcBef>
              <a:spcAft>
                <a:spcPct val="0"/>
              </a:spcAft>
              <a:buFontTx/>
              <a:buChar char="-"/>
            </a:pPr>
            <a:endParaRPr lang="ar-TN" dirty="0">
              <a:latin typeface="Times New Roman" pitchFamily="18" charset="0"/>
              <a:ea typeface="Calibri" pitchFamily="34" charset="0"/>
              <a:cs typeface="Times New Roman" pitchFamily="18" charset="0"/>
            </a:endParaRPr>
          </a:p>
          <a:p>
            <a:pPr marL="342900" lvl="0" indent="-342900" algn="r" rtl="1" eaLnBrk="0" fontAlgn="base" hangingPunct="0">
              <a:spcBef>
                <a:spcPct val="0"/>
              </a:spcBef>
              <a:spcAft>
                <a:spcPct val="0"/>
              </a:spcAft>
              <a:buFontTx/>
              <a:buChar char="-"/>
            </a:pPr>
            <a:endParaRPr lang="ar-TN" dirty="0">
              <a:latin typeface="Times New Roman" pitchFamily="18" charset="0"/>
              <a:ea typeface="Calibri" pitchFamily="34" charset="0"/>
              <a:cs typeface="Times New Roman" pitchFamily="18" charset="0"/>
            </a:endParaRPr>
          </a:p>
        </p:txBody>
      </p:sp>
    </p:spTree>
    <p:extLst>
      <p:ext uri="{BB962C8B-B14F-4D97-AF65-F5344CB8AC3E}">
        <p14:creationId xmlns:p14="http://schemas.microsoft.com/office/powerpoint/2010/main" val="38770771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el">
  <a:themeElements>
    <a:clrScheme name="Punais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Essenti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1474</TotalTime>
  <Words>2294</Words>
  <Application>Microsoft Office PowerPoint</Application>
  <PresentationFormat>Affichage à l'écran (4:3)</PresentationFormat>
  <Paragraphs>287</Paragraphs>
  <Slides>46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46</vt:i4>
      </vt:variant>
    </vt:vector>
  </HeadingPairs>
  <TitlesOfParts>
    <vt:vector size="52" baseType="lpstr">
      <vt:lpstr>Andalus</vt:lpstr>
      <vt:lpstr>Arial</vt:lpstr>
      <vt:lpstr>Arial Black</vt:lpstr>
      <vt:lpstr>Times New Roman</vt:lpstr>
      <vt:lpstr>Wingdings</vt:lpstr>
      <vt:lpstr>Essentiel</vt:lpstr>
      <vt:lpstr>وزارة التعليم العالي والبحث العلمي ديوان الخدمات الجامعية للوسط</vt:lpstr>
      <vt:lpstr>المراجع</vt:lpstr>
      <vt:lpstr>واجبات الموظف العمومي</vt:lpstr>
      <vt:lpstr>واجب القيام بالوظيف </vt:lpstr>
      <vt:lpstr>واجب القيام بالوظيف </vt:lpstr>
      <vt:lpstr>واجب التحفظ </vt:lpstr>
      <vt:lpstr>واجب عدم تعاطي نشاط خاص بمقابل </vt:lpstr>
      <vt:lpstr>واجب الأمانة والنزاهة </vt:lpstr>
      <vt:lpstr>واجب كتمان السرّ المهني </vt:lpstr>
      <vt:lpstr>واجب كتمان السرّ المهني </vt:lpstr>
      <vt:lpstr>واجب الإمتثال لتعليمات الرؤساء الإداريين</vt:lpstr>
      <vt:lpstr>واجب الولاء / واجب الحياد</vt:lpstr>
      <vt:lpstr>واجب عدم التدخين بالأماكن العمومية </vt:lpstr>
      <vt:lpstr>واجبات العون العمومي بعد نهاية حياته المهنية </vt:lpstr>
      <vt:lpstr>حقوق الموظف العمومي</vt:lpstr>
      <vt:lpstr>الحق في الأجر </vt:lpstr>
      <vt:lpstr>الحق في العطل بمختلف أنواعها</vt:lpstr>
      <vt:lpstr>الحق في التدرج </vt:lpstr>
      <vt:lpstr>الحق في الترقية و المكافئة الاستثنائية</vt:lpstr>
      <vt:lpstr>الحق في الحماية </vt:lpstr>
      <vt:lpstr>حقوق الدفاع والطعن </vt:lpstr>
      <vt:lpstr>الحق النقابي </vt:lpstr>
      <vt:lpstr>الحق في الإضراب </vt:lpstr>
      <vt:lpstr>الحق في ممارسة الحريات العامّة والحياة الجمعياتية </vt:lpstr>
      <vt:lpstr>حقوق الموظف بعد إحالته على التقاعد</vt:lpstr>
      <vt:lpstr>المساءلة التأديبية  للعون العمومي</vt:lpstr>
      <vt:lpstr>Présentation PowerPoint</vt:lpstr>
      <vt:lpstr>أخطاء مرتكبة أثناء القيام بالوظيفة </vt:lpstr>
      <vt:lpstr>أخطاء مرتكبة خارج الوظيف </vt:lpstr>
      <vt:lpstr>القرار التأديبي </vt:lpstr>
      <vt:lpstr>عقوبات درجة أولى</vt:lpstr>
      <vt:lpstr>عقوبات درجة ثانية </vt:lpstr>
      <vt:lpstr>الإنقطاع النهائي عن ممارسة الوظيفة</vt:lpstr>
      <vt:lpstr>Présentation PowerPoint</vt:lpstr>
      <vt:lpstr>مهام ومهارات الحارس </vt:lpstr>
      <vt:lpstr>العلاقات بين الأعوان العموميين</vt:lpstr>
      <vt:lpstr>علاقة العون العمومي برؤسائه</vt:lpstr>
      <vt:lpstr>علاقة العون العمومي بزملائه</vt:lpstr>
      <vt:lpstr>علاقة العون العمومي بمرؤوسيه</vt:lpstr>
      <vt:lpstr>مهنة الحراسة</vt:lpstr>
      <vt:lpstr>مهام ومسؤوليات الحارس</vt:lpstr>
      <vt:lpstr>مهام ومسؤوليات الحارس</vt:lpstr>
      <vt:lpstr>مهارات الحارس</vt:lpstr>
      <vt:lpstr>مهارات الحارس</vt:lpstr>
      <vt:lpstr>توصيات هامة</vt:lpstr>
      <vt:lpstr>شكرا  على حسن الإصغاء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dell</dc:creator>
  <cp:lastModifiedBy>Lenovo</cp:lastModifiedBy>
  <cp:revision>89</cp:revision>
  <dcterms:created xsi:type="dcterms:W3CDTF">2023-09-29T07:58:38Z</dcterms:created>
  <dcterms:modified xsi:type="dcterms:W3CDTF">2023-12-19T14:53:17Z</dcterms:modified>
</cp:coreProperties>
</file>